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notesMasterIdLst>
    <p:notesMasterId r:id="rId25"/>
  </p:notesMasterIdLst>
  <p:sldIdLst>
    <p:sldId id="261" r:id="rId2"/>
    <p:sldId id="330" r:id="rId3"/>
    <p:sldId id="321" r:id="rId4"/>
    <p:sldId id="299" r:id="rId5"/>
    <p:sldId id="331" r:id="rId6"/>
    <p:sldId id="322" r:id="rId7"/>
    <p:sldId id="332" r:id="rId8"/>
    <p:sldId id="257" r:id="rId9"/>
    <p:sldId id="266" r:id="rId10"/>
    <p:sldId id="302" r:id="rId11"/>
    <p:sldId id="304" r:id="rId12"/>
    <p:sldId id="312" r:id="rId13"/>
    <p:sldId id="311" r:id="rId14"/>
    <p:sldId id="334" r:id="rId15"/>
    <p:sldId id="258" r:id="rId16"/>
    <p:sldId id="333" r:id="rId17"/>
    <p:sldId id="335" r:id="rId18"/>
    <p:sldId id="337" r:id="rId19"/>
    <p:sldId id="338" r:id="rId20"/>
    <p:sldId id="317" r:id="rId21"/>
    <p:sldId id="316" r:id="rId22"/>
    <p:sldId id="313" r:id="rId23"/>
    <p:sldId id="33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7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517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45"/>
    <p:restoredTop sz="75977"/>
  </p:normalViewPr>
  <p:slideViewPr>
    <p:cSldViewPr snapToGrid="0">
      <p:cViewPr>
        <p:scale>
          <a:sx n="73" d="100"/>
          <a:sy n="73" d="100"/>
        </p:scale>
        <p:origin x="144" y="440"/>
      </p:cViewPr>
      <p:guideLst>
        <p:guide orient="horz" pos="177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8T16:29:50.786"/>
    </inkml:context>
    <inkml:brush xml:id="br0">
      <inkml:brushProperty name="width" value="0.2" units="cm"/>
      <inkml:brushProperty name="height" value="0.2" units="cm"/>
      <inkml:brushProperty name="color" value="#FAFDFE"/>
    </inkml:brush>
  </inkml:definitions>
  <inkml:trace contextRef="#ctx0" brushRef="#br0">759 1797 24575,'-38'-38'0,"8"6"0,30 30 0,-1 0 0,-2-1 0,1 1 0,-2-3 0,2 2 0,-1-1 0,0 1 0,0 1 0,1 0 0,0-1 0,-2 0 0,2 1 0,-2-2 0,-1 1 0,2 1 0,-2-1 0,2-1 0,-1 0 0,0 1 0,1 1 0,0 0 0,0 1 0,0 0 0,-1-2 0,2 2 0,-1-1 0,-1 1 0,1 0 0,0-3 0,0 3 0,1-2 0,-3 2 0,4-2 0,-3 2 0,3-2 0,-3 0 0,3 0 0,-2-2 0,1 3 0,-1-1 0,1 1 0,0-1 0,-2 1 0,3 8 0,0-3 0,1 6 0,0-7 0,0 1 0,0 1 0,0-1 0,0 3 0,0-3 0,0 2 0,0-3 0,1 3 0,0-1 0,2-1 0,0 3 0,1 0 0,1 1 0,0 0 0,0-1 0,-1-2 0,0 1 0,1 0 0,-1 0 0,1-1 0,-1 1 0,0 0 0,-1-1 0,-1-1 0,0 0 0,0-1 0,1 1 0,0 0 0,0 0 0,-1-1 0,0 0 0,1 1 0,-1 0 0,0 1 0,-1-2 0,0 1 0,0 1 0,1-2 0,-1 2 0,1 0 0,0-1 0,-1 1 0,-7-10 0,0 2 0,-7-9 0,4 4 0,-2 0 0,-8-8 0,8 7 0,-6-7 0,11 11 0,-1-1 0,2 2 0,0 0 0,1 1 0,0 0 0,0-1 0,3 1 0,-1 0 0,0-1 0,-2 0 0,1-1 0,0-1 0,2 2 0,0 2 0,-2-1 0,0 1 0,-1-2 0,0 0 0,1 0 0,0-2 0,0 2 0,0-1 0,0 3 0,2-1 0,0 1 0,0-2 0,-1 0 0,0 0 0,0 0 0,-1 1 0,1 1 0,0-1 0,-1 1 0,1-1 0,0 0 0,0 0 0,0-1 0,1 1 0,-2 1 0,1-1 0,1 1 0,0-1 0,0 1 0,-1 0 0,0 1 0,0-1 0,1-1 0,0 1 0,0-1 0,0 1 0,0 0 0,0-1 0,0 1 0,-1 0 0,1-2 0,0 2 0,0-1 0,0 1 0,0 0 0,1-2 0,-2 2 0,1 0 0,0 0 0,1-1 0,0 1 0,0-1 0,-1 2 0,0-3 0,0 3 0,-1-1 0,2-2 0,-1 2 0,-1-2 0,-1 2 0,2-1 0,0 0 0,1 1 0,-2-1 0,1 2 0,-1-2 0,0 1 0,1 0 0,0 0 0,-1 1 0,1-3 0,-1 3 0,1-2 0,-2 1 0,1-1 0,1-1 0,-1 1 0,1 2 0,-1-1 0,-1 0 0,2 1 0,-1-1 0,1-1 0,0 2 0,0-2 0,1 1 0,0 0 0,-1-2 0,0 3 0,0-2 0,0 1 0,0-1 0,1 1 0,0-1 0,0 1 0,0-1 0,0 1 0,0-2 0,0 1 0,0 0 0,0 1 0,-1-1 0,0 1 0,-1 0 0,2-1 0,0 1 0,0-2 0,0 1 0,0 0 0,0 0 0,0 0 0,0 0 0,0 1 0,0-1 0,0 1 0,0-1 0,-1 0 0,0 0 0,0 1 0,0-1 0,1 1 0,-2 0 0,1-1 0,-1 2 0,2-3 0,-2 3 0,2-1 0,-2-1 0,1 0 0,0 0 0,0 0 0,0 2 0,1-2 0,0 1 0,0-1 0,0 0 0,0 2 0,-1-2 0,0 1 0,-1-1 0,2 1 0,0-1 0,0 1 0,-1-1 0,-1 1 0,1-1 0,0 0 0,1 1 0,0-1 0,-2 2 0,2-2 0,-2 1 0,2-1 0,0 1 0,0-1 0,-2 1 0,2-1 0,-3 2 0,2-2 0,0 2 0,-2-1 0,2 0 0,-1-1 0,1 1 0,0 0 0,0 0 0,-1-1 0,1 1 0,0-1 0,-2 1 0,2 0 0,0 0 0,-1 1 0,1-3 0,0 3 0,-1-1 0,-1-1 0,1 3 0,-1-2 0,1 0 0,0 0 0,-1 1 0,1-2 0,0 1 0,0 0 0,0 0 0,1 0 0,-1 0 0,1 1 0,-1-2 0,-1 2 0,2-1 0,-2 0 0,2-1 0,0 1 0,-2 1 0,3-1 0,-3-1 0,2 0 0,0 1 0,-2 0 0,2-1 0,-1 1 0,2 0 0,-1-1 0,0 1 0,-1 0 0,0 0 0,1 0 0,-1-1 0,1 2 0,-1-1 0,0-1 0,1 2 0,0-2 0,0 1 0,0-1 0,-1 1 0,1-1 0,0 1 0,0 0 0,0 0 0,0-1 0,0 1 0,0 0 0,0 0 0,0-1 0,0 1 0,1-1 0,-1 1 0,0 0 0,-1-1 0,0 0 0,1-1 0,-1 1 0,0 1 0,1 0 0,0 0 0,0-1 0,0-1 0,-1 0 0,1 2 0,0 0 0,0-1 0,0 0 0,-1-1 0,0 2 0,1 0 0,0-1 0,0-1 0,0 0 0,-2 0 0,1 0 0,0 1 0,0-1 0,1-1 0,-2-2 0,1-1 0,1 2 0,-1 1 0,1 1 0,-1 0 0,1 0 0,0 1 0,0-1 0,-1 0 0,-1 0 0,2 0 0,-1 0 0,1 0 0,0 0 0,-1 1 0,-1-1 0,1 0 0,0 0 0,0 0 0,1 0 0,0-1 0,-1-1 0,-1 0 0,0-2 0,2 0 0,0-1 0,-2-2 0,0-1 0,1 3 0,-1-2 0,1 1 0,-1-1 0,0 0 0,0 3 0,1-1 0,1 0 0,-1-1 0,1 0 0,-3-3 0,-1 1 0,1-1 0,-1 1 0,2 0 0,0 2 0,0-1 0,0 1 0,0 1 0,1-2 0,0 4 0,0-4 0,0 2 0,0-1 0,-1 2 0,2 3 0,0 2 0,1 2 0,0-2 0,0 1 0,0-1 0,0-1 0,0 2 0,0-1 0,-2 1 0,0-2 0,-1 1 0,1 1 0,2 0 0,0 0 0,0-2 0,-1 0 0,0 0 0,0 2 0,0 0 0,0 0 0,-1 0 0,2-1 0,-2 1 0,1 0 0,0 0 0,0-1 0,0 1 0,1-1 0,-1 0 0,0 2 0,-1-3 0,1 1 0,-1 0 0,1 1 0,0 1 0,1-2 0,0 0 0,0 1 0,0 0 0,0-1 0,-3 2 0,2-1 0,-3 1 0,4-2 0,0 1 0,0-1 0,0 1 0,0-1 0,-1 1 0,0 0 0,0-1 0,0 1 0,0-1 0,0 0 0,0 1 0,0-1 0,1 1 0,0 0 0,-2-1 0,2 1 0,-2-1 0,2 1 0,0-1 0,0 1 0,-1-1 0,0 2 0,-1-2 0,1 0 0,0 0 0,0 1 0,0 0 0,0-1 0,1 0 0,-1 1 0,-1 0 0,1-1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8T16:29:56.711"/>
    </inkml:context>
    <inkml:brush xml:id="br0">
      <inkml:brushProperty name="width" value="0.2" units="cm"/>
      <inkml:brushProperty name="height" value="0.2" units="cm"/>
      <inkml:brushProperty name="color" value="#FFFFFF"/>
    </inkml:brush>
  </inkml:definitions>
  <inkml:trace contextRef="#ctx0" brushRef="#br0">42 395 24575,'0'-10'0,"-1"2"0,0 4 0,0 2 0,0-2 0,1 1 0,0 0 0,-2-1 0,2 1 0,-2-1 0,0 2 0,1-1 0,0-2 0,0 2 0,1-1 0,-1 1 0,0 0 0,0-1 0,0 1 0,1 0 0,0-1 0,0 1 0,0 0 0,0-1 0,0 1 0,0-1 0,0 0 0,0 2 0,-2-2 0,2 1 0,-2-1 0,2 1 0,0 0 0,0-1 0,0 1 0,0 0 0,0-1 0,0 1 0,0-1 0,0 0 0,0 1 0,0-1 0,0 1 0,0 0 0,0-1 0,0-1 0,0 1 0,0 1 0,0 0 0,0-1 0,0 0 0,0 0 0,0 1 0,0 0 0,0-1 0,0 1 0,0-1 0,0 1 0,0 0 0,0-1 0,0 0 0,-2 0 0,1 2 0,0-2 0,0 1 0,1-1 0,0 0 0,0 1 0,0-1 0,0-1 0,0 1 0,0 0 0,0 2 0,0-2 0,0 0 0,0-1 0,0 2 0,0-1 0,0 1 0,0-1 0,0 0 0,0 0 0,0 1 0,0 0 0,0-1 0,0 1 0,0-1 0,0 0 0,0 0 0,0 1 0,0-1 0,0 1 0,0 0 0,0-1 0,0 1 0,0-1 0,0 1 0,0-1 0,-3 1 0,2-1 0,-2 1 0,3-1 0,-1 1 0,0 0 0,0-1 0,-2 2 0,2-2 0,0 1 0,1 0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8T16:30:00.520"/>
    </inkml:context>
    <inkml:brush xml:id="br0">
      <inkml:brushProperty name="width" value="0.2" units="cm"/>
      <inkml:brushProperty name="height" value="0.2" units="cm"/>
      <inkml:brushProperty name="color" value="#FFFFFF"/>
    </inkml:brush>
  </inkml:definitions>
  <inkml:trace contextRef="#ctx0" brushRef="#br0">0 0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8T16:30:14.712"/>
    </inkml:context>
    <inkml:brush xml:id="br0">
      <inkml:brushProperty name="width" value="0.35" units="cm"/>
      <inkml:brushProperty name="height" value="0.35" units="cm"/>
      <inkml:brushProperty name="color" value="#FAFDFE"/>
    </inkml:brush>
  </inkml:definitions>
  <inkml:trace contextRef="#ctx0" brushRef="#br0">1092 0 24575,'-20'0'0,"6"0"0,3 0 0,6 0 0,-2 0 0,1 0 0,-2 0 0,-1 0 0,1 0 0,1 0 0,2 0 0,-1 0 0,1 0 0,-2 0 0,2 0 0,-2 0 0,1 0 0,-1 0 0,0 0 0,2 0 0,-2 0 0,0 0 0,1 0 0,0 0 0,-4 0 0,5 0 0,-4 0 0,3 0 0,1 0 0,-3 0 0,2 0 0,-1 0 0,0 0 0,2 0 0,-3 0 0,1 0 0,0 0 0,-1 0 0,1 0 0,1 0 0,-1 0 0,1 0 0,-2 0 0,0 0 0,0 0 0,-2 0 0,1 0 0,-2 0 0,-1 0 0,0 0 0,0 0 0,3 0 0,3 0 0,-1 0 0,1 0 0,-5 0 0,-10 0 0,7 0 0,-4 0 0,13 0 0,1 0 0,-3 0 0,1 0 0,-1 0 0,2 0 0,-2 0 0,1 0 0,0 0 0,-3 0 0,5 0 0,-5 0 0,4 0 0,1 0 0,-3 0 0,1 0 0,-1 0 0,2 0 0,-2 0 0,2 0 0,-2 0 0,0 0 0,3 0 0,-4 0 0,2 0 0,-1 0 0,1 0 0,0 0 0,1 0 0,-3 0 0,-1 0 0,2 0 0,1 0 0,1 0 0,-2 0 0,2 0 0,-2 0 0,2 0 0,-2 0 0,1 0 0,0 0 0,-1 0 0,3 0 0,-4 0 0,1 0 0,1 0 0,-4 0 0,3 1 0,0 1 0,-1-1 0,2 1 0,2-1 0,-3 0 0,1 1 0,-1 0 0,2-1 0,-1 0 0,0 0 0,0 0 0,0 2 0,2-1 0,-4 1 0,3-2 0,-1 2 0,1-1 0,0 0 0,-2 1 0,0 0 0,1 1 0,1-2 0,-1 1 0,1 0 0,1 0 0,-2 2 0,3-1 0,-1 0 0,-1 0 0,1 0 0,-1 2 0,2-2 0,0 0 0,0 2 0,2 0 0,-2 0 0,2 0 0,-3 1 0,2 0 0,-2 1 0,2-1 0,1-1 0,0 0 0,-1 3 0,1-1 0,-1 2 0,-1-1 0,0 1 0,0 0 0,1-3 0,1-1 0,-1 1 0,0-1 0,1 2 0,0-3 0,-2 1 0,3-2 0,-2 5 0,1-4 0,1 1 0,-2 2 0,1-5 0,0 5 0,0-2 0,0-1 0,-1 4 0,2-4 0,-1 2 0,1-1 0,0-2 0,0 4 0,0-2 0,0 0 0,0 1 0,0-2 0,-2 3 0,1-3 0,0 1 0,1 0 0,0 0 0,-1 0 0,0-1 0,0 2 0,-1-1 0,2 1 0,0 0 0,0-1 0,0 0 0,0 1 0,0-2 0,0 2 0,-1 0 0,0-1 0,-1 1 0,1-1 0,1 0 0,0 1 0,0-1 0,0-1 0,0 2 0,0 1 0,0-4 0,0 4 0,0-3 0,0 0 0,0 2 0,0-2 0,0 1 0,0 0 0,0 0 0,0-1 0,0 2 0,0-1 0,0 0 0,1 2 0,1-2 0,2 1 0,0 0 0,-1-1 0,0 0 0,0-1 0,-1-1 0,2 3 0,0-1 0,1 1 0,-2-3 0,0 0 0,0 2 0,1-1 0,-1 0 0,2 0 0,-2-1 0,0 1 0,0 0 0,0 2 0,-1-2 0,1 0 0,0 0 0,-1-1 0,2 3 0,-3-3 0,4 3 0,-3-3 0,1 2 0,0-1 0,0-1 0,2 4 0,-1-2 0,2 3 0,0-2 0,1 0 0,0 1 0,1-1 0,-2-2 0,-2 0 0,-1-2 0,3 2 0,-2-1 0,3 0 0,-2-1 0,-1 0 0,3 1 0,-2-2 0,2 2 0,-2-2 0,1 1 0,0-1 0,2 1 0,2 0 0,-1 0 0,2 2 0,1 0 0,2 1 0,-1 0 0,-3-2 0,-3-1 0,-2-1 0,0 1 0,1-1 0,-1 0 0,1 1 0,-1-2 0,1 0 0,0-1 0,1 0 0,-1 0 0,0 0 0,2 0 0,0 0 0,1 0 0,0 0 0,0 0 0,-2 0 0,1 0 0,0 0 0,0 0 0,0 0 0,1 0 0,1 0 0,1 0 0,0 0 0,3 0 0,2 0 0,1 0 0,8 0 0,-3 0 0,4 0 0,-4 0 0,-2 0 0,0 0 0,3 0 0,2 0 0,-5 0 0,6 0 0,2 0 0,8 0 0,3 0 0,-7 0 0,-7 0 0,-5 0 0,0 0 0,0 0 0,-1 0 0,-2 0 0,0 0 0,-2 0 0,1-1 0,-1 0 0,0-3 0,-2 0 0,0-2 0,1 0 0,0-2 0,0 0 0,-1-1 0,-1 0 0,1-2 0,2-2 0,-2 1 0,4-4 0,-4 1 0,0-1 0,-4 0 0,-2 4 0,-1 3 0,-2-1 0,0 0 0,-1 0 0,0 1 0,0-1 0,0 1 0,-1-1 0,-1 0 0,-1 1 0,0-1 0,0 0 0,0 0 0,0 0 0,0 0 0,0-1 0,0 0 0,0 0 0,0 0 0,0-1 0,0 0 0,0-1 0,0-1 0,0 2 0,0-4 0,0 2 0,0 1 0,0 1 0,0 2 0,0-1 0,0 0 0,0 0 0,0 1 0,0 1 0,0-1 0,0-1 0,0-1 0,0 2 0,0 0 0,0 1 0,0 0 0,-1-1 0,0 0 0,-3 0 0,0 0 0,-1 0 0,-1 1 0,-1-2 0,-3-1 0,1 0 0,-6-2 0,0-1 0,-6-3 0,-1 0 0,3 3 0,2 3 0,3 3 0,-1-1 0,2 1 0,-1 0 0,0 2 0,-2 0 0,1 1 0,-1-1 0,1 1 0,0 0 0,2 0 0,-1 1 0,1 1 0,-1 0 0,0 1 0,1 0 0,-1 0 0,-1 0 0,-1 0 0,0 0 0,-3 0 0,3 1 0,-7 0 0,-2 2 0,-5 0 0,0 0 0,5 0 0,5 0 0,5 0 0,0 0 0,2 0 0,-1 0 0,1 0 0,-2 0 0,-1 0 0,2 1 0,0 1 0,2 0 0,1 1 0,-2 1 0,-1 1 0,0 0 0,1-1 0,-1 1 0,0-1 0,0 2 0,-3 1 0,3 0 0,-7 0 0,0 0 0,-2 2 0,1-1 0,4-1 0,5-2 0,3-2 0,2 0 0,2-1 0,1 0 0,0 1 0,0 0 0,0-1 0,0 3 0,2-1 0,5 6 0,6 1 0,3 2 0,4-1 0,-1 0 0,7 5 0,-3-1 0,5 5 0,-3-4 0,-1 1 0,-3-3 0,-3-2 0,-1-2 0,1 0 0,2 4 0,0 0 0,-2-1 0,0-2 0,-1 0 0,-2-1 0,-1-2 0,2 2 0,-2-4 0,1 1 0,0 0 0,3-1 0,-1-1 0,0-1 0,-1-2 0,-1-2 0,0 0 0,2-1 0,-1 0 0,1 0 0,3 0 0,3 0 0,0 0 0,3 0 0,-6 0 0,1-1 0,0-1 0,-1-2 0,1-1 0,0-1 0,-1 0 0,0-2 0,-2 1 0,0-1 0,-1 0 0,-2 3 0,3-2 0,-1-1 0,4-2 0,1-1 0,-2 2 0,-1 0 0,-2 3 0,-5 0 0,1 2 0,0 0 0,-1 0 0,-1 0 0,1 0 0,-1 1 0,1-1 0,-1 0 0,-1 0 0,0 1 0,0 1 0,1 0 0,-1-1 0,-1 0 0,-1-3 0,-2 0 0,-5-2 0,-4 1 0,-4 0 0,-6 1 0,1 0 0,-4 0 0,-2 1 0,-10-1 0,-9-1 0,-8 0 0,-2 0-984,5 3 887,5 2 97,-2 2 0,0 0 0,-7 0 0,-2 0 0,-1 0 0,2 0 0,1 1 0,2 2 0,11 1 0,7 2 0,4 3 0,-6 2 0,0-1 0,-8 2 0,8-1 0,3-1 0,4-1 0,11-2 0,6-3 0,1-1 0,1 0 0,3-1 0,-1 1 983,0 0-885,30-1-98,-1-1 0,30 1 0,-9 1 0,-2 1 0,-13 0 0,5 1-328,5 3 0,5 1 0,-3 0-164,-3-2 0,0 1 0,24 7 0,-7-1-492,-23-2 0,3 3 0,-8-2 565,-4 0 419,-3-1 0,1 0 0,4 1 0,-2-1 0,-2 1 0,2 1 0,-4-1 0,3 1 0,-4-4 0,-2-1 0,-3-2 0,-5-2 0,-4-2 983,-1 1 0,1 0 0,-25-2 0,8-1 0,-25-3 0,11 0-558,-5-1-425,1-1 0,-7 0-984,-11 0 653,0 1 331,14 1 0,0 0 0,-2 0 0,1 0 0,0-1 0,2 1 0,-25-2 0,9 0 0,5 2 0,-1-1 0,6 1 0,10 0 0,6 0 0,-4 0 0,0 0 0,4 1 0,3 1 0,3 0 0,1 0 0,3 0 0,1 0 0,4 0 0,2 0 0,1 0 0,-1 0 0,0 0 983,24 1-651,-6 1-332,23 0 0,-13-1 0,4 1 0,2 0-984,4 0 0,1 0 0,15-2 0,8 0 0,1 0 0,-4 0 0,-7 0 53,-3 0 931,4 0 0,-1 0 0,-2 0 0,-2 0 0,2 0 0,1 0 0,-12 0 0,8 0 0,-5 0 0,4 0-984,-1 0 0,-9 0 470,-7 0 514,-2 0 738,-2 0-738,0 0 0,-1 0 0,-1 0 0,1 0 0,0 0 0,0 0 0,-2-1 983,-1-1 0,0-1 0,-2-2 0,-1 1 0,-1-1-490,0 1 490,-2 0 0,-2 0 0,0 0 0,-3 2-760,0-2-223,-1-1 0,-16 0 0,2 0 0,-14 2 0,7 1 0,-3 2 0,-1 0 0,-4 0 0,-2 0 0,-2 0 0,0 0 0,-2 0 0,2 0-984,-3 0 0,0 0 0,-4 0 0,1 0 0,-2 3 0,2 1 0,1 4 0,-2 0 0,9-1 0,-7-1 1967,2 1 0,-5 1-922,2-1-61,10 0 0,8-4 0,7 0 0,1-1 0,2 0 0,2-2 983,1 0 0,-2 0 0,2 0 0,20 0 0,2 0 0,21 0 0,-10 0-51,16 0-932,-13 0 0,11 0 0,-11 0 0,-1 0 0,1 0 0,0 0 0,-1 0 0,0 0 0,-4 1 0,-4 1 0,-1 1 0,0 0 0,1 0 0,1 1 0,-4-1 0,-2 0 0,-2 0 0,-2 0 0,-3 0 0,2 0 0,-4 0 0,1 1 0,-3-1 0,-2 1 0,-2 2 0,-14 0 0,1 0 0,-10-1 0,4-2 0,-1 0 0,-3 1 0,-2-1 0,-3 1 0,-2-1 0,-2 1-984,0 0 0,-2-2 0,-1 0 0,-2-2 0,2 0 0,-4 0 104,4 0 880,5 0 0,-2 0 0,8 0 0,-7 0 0,0 0 0,3 0 0,2 1 0,7 1 0,2-1 0,4 1 983,1-2 0,2 0 0,1 0 0,1 0 0,1 0 0,-2 0-97,29 0-886,3 0 0,30 0 0,-4 0 0,11 0-984,-15 0 492,-13 0 0,2 0-492,20 0 0,-3 0 0,-3 0 0,-25 0 0,1 0 0,-6 0 0,-5 0 0,-1 0 0,-4 0 0,0 0 858,-4 0 1109,-1 0 0,-30 0 0,9 0 0,-27 0 0,12 0 0,-6 0 0,-2 0 0,-5 0 0,-2 0 0,-3 0-305,0 0-678,-4 0 0,0 0 0,-1 0 0,2 0 0,5 0 0,2 0 0,9 0 0,5 0 0,2 0 0,3 0 0,-3 0 0,-5 0 0,4 0 0,-7 2 0,6 1 0,5 0 0,5 0 983,8-1-540,5-1-443,2 1 0,1-1 0,0 2 0,2 3 0,0 1 0,3 4 0,0-4 0,2 3 0,1 0 0,4 3 0,1 0 0,3 4 0,4 4 0,2-1 0,2 3 0,1 1 0,4 5 0,1 0 0,1 0 0,-3-9 0,0-1 0,3-1 0,0 0 0,2-1 0,7 0 0,-8-5 0,9 3 0,-11-6 0,-3-3 0,-2-1 0,0-1 0,1-1 0,1 0-984,0 1 0,-1-1 0,-1 0 0,-2 1 0,1-1 0,-5 1 0,0-2 0,-5 0 1967,0-2 0,0 0 0,-4 0 0,1 0 0,-5-8 0,-2 2 0,-3-6 0,-1 6-975,-2-1-8,-5-7 0,0 3 0,-10-11 0,4 10 0,-6-3 0,-2 1 0,2 2 0,-10-2 0,1-1 0,2 2 0,3 2 0,8 4 0,-4-1 0,-4-1 0,-1 1 0,0 0 0,9 3 0,3 1 0,4 1 0,1 1 0,0 0 0,3 0 0,1-1 0,4 2 0,-2-4 0,6 0 0,3-3 0,5 2 0,7 0 0,6 0 0,2 0-984,4 0 0,-2 0 0,0 1 0,0-1 0,2 2 0,0 0 0,4 2 0,-1 0 0,-4 1 0,-4 1 0,6 0 795,1 0 189,2 0 0,-3 0 0,-8 0 0,-3 0 0,6 0 0,4 0 983,-3 0 0,7 0 0,-1 0 0,3 0 0,-1 0 0,-7 0 0,-5 0 0,-5 0 0,1 0 0,2 0-421,-4 0-562,0 0 0,-5 0 0,-1 0 0,-2 0 0,-1 0 621,2 0-621,-2 0 0,2 0 0,-21 3 0,5-2 0,-19 2 0,11-1 0,0 1 0,1 0 0,2 0 0,0 0 0,-2 1 0,-2 1 0,0 1 0,1 0 0,1 0 0,3 0 0,0 0 0,-1 0 0,1 0 0,2 0 0,2-1 0,1 0 0,0 1 0,0-1 0,1 0 0,1 1 0,1-1 0,1 2 0,0-1 0,1 0 0,1-1 0,14-3 0,-4-1 0,11-4 0,-8-1 0,4-3 0,1-1 0,4-2 0,0 0 0,-1 0 0,7-3 0,-1-1 0,10-5 0,6-4 0,-3 0 0,-6 3 0,-7 5 0,-9 3 0,4-2 0,1-2 0,0-1 0,-3 2 0,-1 1 0,-3 1 0,-2 1 0,-1-1 0,-1 2 0,-1 0 0,-2 3 0,0 2 0,-3 0 0,0 2 0,-1-1 0,0 0 0,-23 16 0,7-1 0,-22 16 0,3 0 0,-12 12-492,19-17 0,0 1-492,-23 20 0,12-10 0,14-11 0,3-4 0,2-1 104,-3 1 880,1 1 0,2-3 0,2-3 0,5-2 0,2-1 0,-1-2 0,1 0 0,2-2 0,0 1 0,4-2 0,-2 1 0,2 0 0,0 0 983,1 2 0,1-1 0,0 11 0,0-5 0,0 10 0,0-7-97,0-1-886,0-2 0,0-2 0,0 0 0,0-1 0,0 0 0,0-1 0,0 0 0,0-1 0,0 0 0,0-1 0,0-1 0,2 1 0,5-4 0,1 1 0,7-6 0,3-5 0,5-10 0,5-7 0,-2-2 0,1-1 0,-4 3 0,6-10 0,2-5 0,-3 3-895,1-3 895,-6 10 0,-4 2 0,-4 4 0,-2 1 0,0 2 0,2-4 0,0-1 0,-4 2 0,-1 2 0,0 3 0,0 1 0,-2 4 0,-1 1 0,-1-1 0,1-1 0,-2 2 0,0-2 0,-1 4 0,0 1 0,0 2 895,-1 2-895,-1 3 0,0-3 0,-2 21 0,-3-7 0,-4 20-984,-7 3 670,-3 5-178,1 2 0,-3 3 0,3-9 0,-1 0 0,-5 13 0,-1-1 0,6-13 0,0-3 0,0 0 0,1 0-492,-13 20 194,1-2 790,5-7 0,5-9 0,6-10 0,3-9 0,2-1 0,1-2 844,3-1-844,2-2 983,11-18 0,3-3-492,6-9 1,3-3 491,10-14-492,-9 11 1,0 1 491,5-10-451,6-8-532,-2 3 0,-10 12 0,2-2-492,4-6 0,1-3 169,3-5 1,1-1-170,-3 3 0,0 2 0,-8 11 0,-1 3-73,9-14 565,-10 17 0,2-1 0,0-1 0,-5 5 0,-3 4 0,-3 3 0,-1 3 0,-2 2 0,-1 1 0,-2 4 567,0 2-567,-1 1 983,1 1-514,-18 15 514,9-7 0,-17 14-88,16-13-895,-2 2 0,2 0 0,1-2 0,-1 1 0,3-2 0,-1 0 0,-1 3 0,0-2 0,0 2 0,-2 2 0,-1 2 0,0 1 0,0 1 0,1-2 0,0 1 0,-2 0 0,-2 2 0,-2 3 0,0 0 0,-3 5 0,0-1 0,-1 2 0,0-2 0,0-1 0,1-1 0,-3 2 0,0 0 0,-3 4 0,0 0 0,-3 1 0,1-1 0,5-6 0,-1 3 0,4-4 0,-6 9 0,-6 3 0,1-1 0,4-3 0,6-8 0,5-6 0,0-1 0,0 0 0,3-2 0,1-1 0,1-1 0,1 0 0,1-3 0,1-1 0,-2 2 0,1-2 0,0 3 0,0-3 0,-3-1 0,3 0 0,-4-2 0,2 0 0,1 0 0,-3 0 0,3-3 0,-1-1 0,2-1 0,0 0 0,0 0 0,0 0 0,-1 1 0,2-1 0,0 2 0,-2-5 0,2 0 0,-2-1 0,3 1 0,0 2 0,-1-1 0,1 1 0,-1-1 0,1 1 0,-1 0 0,0-1 0,1 1 0,-1-1 0,1 1 0,-1-2 0,0 0 0,1 0 0,-1 0 0,1-1 0,1-1 0,0 0 0,-1 0 0,1 2 0,-1-2 0,0 2 0,0-4 0,-2 2 0,1-1 0,-1 1 0,2 3 0,0 2 0,-1 0 0,-1 1 0,0 0 0,0 0 0,0 0 0,-1 1 0,1-1 0,-2 2 0,2-3 0,-2 4 0,0 3 0,1 2 0,1 4 0,0 3 0,2 4 0,-2-1 0,0 7 0,1-12 0,-2 6 0,4-8 0,0 2 0,1-2 0,0-2 0,0 3 0,0-4 0,0 4 0,0-1 0,0-2 0,2 2 0,2-1 0,1 1 0,2 0 0,-1-1 0,1 1 0,0 0 0,1 0 0,0 0 0,1-1 0,-1 1 0,2 2 0,3 2 0,-2-1 0,5 3 0,1 2 0,2 3 0,3 2 0,-5-3 0,-4-4 0,-2-1 0,0-2 0,1 2 0,0 0 0,1 1 0,-1-1 0,0 0 0,1 1 0,-2-2 0,-1-1 0,0 0 0,-2-2 0,1 1 0,-1 0 0,0-2 0,-2-1 0,1 0 0,-1-1 0,2 0 0,2 2 0,-2-2 0,4 2 0,-1-2 0,3 0 0,0 0 0,-2 1 0,-1-1 0,-1-1 0,0 0 0,0 0 0,-2-2 0,-1 1 0,-1-1 0,-1 1 0,0-1 0,1 0 0,0 1 0,1-1 0,-1 1 0,-1-1 0,0 1 0,2 0 0,0 0 0,2 1 0,-3-2 0,2 2 0,-1 0 0,1 1 0,2 0 0,1 0 0,-1 0 0,-1 0 0,-2-2 0,-2 0 0,0 0 0,2 0 0,-1 0 0,3 0 0,-4 0 0,0-1 0,1 2 0,-2-2 0,3 2 0,-2-2 0,-1 0 0,2 1 0,1-1 0,0 1 0,0 0 0,-2 0 0,3 1 0,3 1 0,0 1 0,3 1 0,-1-3 0,-3 0 0,-1-1 0,-2 0 0,-2-1 0,0 0 0,2 2 0,-3-2 0,2 2 0,-2 0 0,0 0 0,0 1 0,-11 1 0,-7 0 0,-16 2 0,-5-2 0,0-1 0,1-1 0,4 0 0,-3 0 0,0 0 0,-4-1 0,-3-2-984,-4 0 0,-1-1 0,-3 0 0,3 0 0,-3 0 0,2 0 0,7-1 808,5-1-808,5-3 0,0-1 0,-2-3 0,1 0 0,3-2 0,-2-2 1967,4 2 0,-3-4 0,6 1-908,1-2-75,5 0 983,4 1 0,5 2 0,0 0 0,2 1 0,0 0 0,2 2 0,1 2 0,1 2 0,1 1 0,-1-2-869,-1 1-114,1 0 0,0 0 0,1 1 0,0-2 0,0 1 0,0 0 0,0 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8T16:30:17.875"/>
    </inkml:context>
    <inkml:brush xml:id="br0">
      <inkml:brushProperty name="width" value="0.35" units="cm"/>
      <inkml:brushProperty name="height" value="0.35" units="cm"/>
      <inkml:brushProperty name="color" value="#FAFDFE"/>
    </inkml:brush>
  </inkml:definitions>
  <inkml:trace contextRef="#ctx0" brushRef="#br0">0 89 24575,'0'19'0,"1"-2"0,2-4 0,-1-3 0,4 4 0,3-1 0,3 3 0,7 7 0,-2-1 0,0-2 0,-4-8 0,-3-4 0,-3-1 0,0-1 0,-3-2 0,0 0 0,2-2 0,-3 2 0,5-2 0,-3 0 0,0-1 0,2 1 0,-3 0 0,2 0 0,-1 1 0,0-1 0,0 1 0,0 1 0,0-2 0,0 2 0,2-1 0,-2 0 0,2 1 0,-2-2 0,-1 1 0,3 0 0,-1 0 0,1 0 0,-2 0 0,2 1 0,0 1 0,1 0 0,0 1 0,0-1 0,0 1 0,0 1 0,1 2 0,0 0 0,1 0 0,1 0 0,1 0 0,2 2 0,-2-3 0,3 3 0,1 1 0,2 1 0,1 1 0,-5-3 0,-3-2 0,-2-1 0,-1-1 0,1-1 0,1-1 0,-1 1 0,-1-1 0,-1 0 0,-1 0 0,2 0 0,-1 1 0,0-2 0,-1 0 0,0-1 0,-2 1 0,1-1 0,0 1 0,0 0 0,0-1 0,0 1 0,0 0 0,1-1 0,-1 0 0,1 0 0,-1 1 0,0-1 0,2 1 0,-3-1 0,2 0 0,-1-1 0,0 1 0,1-1 0,0 1 0,0-1 0,-1 0 0,0 0 0,2 1 0,-1-2 0,0 1 0,-2-1 0,3 1 0,-1 0 0,1-1 0,-1 2 0,2-2 0,0 1 0,-1-1 0,-1-1 0,-1 1 0,2 1 0,-2 1 0,1-2 0,-1 1 0,0 0 0,2 0 0,-1 1 0,-1-1 0,1 1 0,0 0 0,1 0 0,0 0 0,-1 0 0,2 0 0,1 2 0,1 1 0,0 0 0,-3 0 0,-1-2 0,-1 0 0,-1-2 0,1 2 0,1-1 0,-2 1 0,2 0 0,-3-1 0,1 1 0,1 1 0,-1-1 0,1 1 0,-2-1 0,1 1 0,0 1 0,0-1 0,2 2 0,-1 0 0,-1 0 0,0 0 0,0-1 0,-1-1 0,-1 0 0,1 0 0,1 1 0,-1-1 0,1 0 0,-1 0 0,-2-1 0,1 4 0,-1-3 0,-1 2 0,0-1 0,0 0 0,0 2 0,0 0 0,0 1 0,0-2 0,0-1 0,0-1 0,0 1 0,0 0 0,0 0 0,0 0 0,0-1 0,0 1 0,-3 0 0,-1-1 0,-2-1 0,-1-1 0,2-1 0,0 0 0,-2 1 0,1 0 0,-1 1 0,2-2 0,0 0 0,-2 2 0,2-2 0,-2 1 0,2-2 0,0 1 0,-2-1 0,2 0 0,-2 0 0,2-1 0,-2 0 0,2 0 0,-1 0 0,0 0 0,0-1 0,0-1 0,0-1 0,2 0 0,-2-2 0,2 1 0,0 0 0,-3-3 0,2 3 0,-3-1 0,2 1 0,2 1 0,-1 1 0,-2 0 0,2-1 0,-3 1 0,4-1 0,-1 1 0,-2-2 0,1 2 0,-1-3 0,2 2 0,0-1 0,1 0 0,-3 3 0,1-2 0,-2 1 0,3 0 0,-2-2 0,1 2 0,0-1 0,1 1 0,-1-1 0,1 0 0,0 0 0,-1-1 0,2-1 0,0 0 0,1 0 0,-2 0 0,2 1 0,-2-2 0,1 1 0,1 0 0,0-1 0,-1 1 0,-1-2 0,1 0 0,-2-2 0,0 1 0,1 1 0,1 1 0,2 1 0,-1 0 0,-1-2 0,0 1 0,-1-1 0,2 3 0,0-1 0,-2-2 0,1 1 0,0-1 0,0 2 0,1 1 0,-1-4 0,0 3 0,-1-2 0,2 2 0,-1 0 0,0 0 0,0 1 0,0-1 0,0 0 0,0-1 0,0 1 0,0 1 0,0 0 0,-1-1 0,1 1 0,0 1 0,0-2 0,0 2 0,1-3 0,-2 1 0,2 1 0,-3 0 0,3 1 0,-3 0 0,1-1 0,1 1 0,-1-1 0,1 0 0,-1 1 0,-1-2 0,2 3 0,-2-3 0,3 1 0,-2 0 0,1 0 0,0 1 0,-1-2 0,0 1 0,1 0 0,1-1 0,-1 2 0,1-3 0,-2 2 0,1 0 0,-1-1 0,2 1 0,-2-1 0,1 0 0,0 0 0,1 0 0,-1 0 0,-1-1 0,1 1 0,-1-2 0,2 2 0,0 0 0,0 0 0,-1-2 0,1 0 0,0 1 0,0 1 0,-1-2 0,2 2 0,-2-2 0,1 1 0,1 0 0,-2-1 0,0-2 0,0 1 0,1 1 0,0 0 0,0 3 0,1-1 0,-1-1 0,0 2 0,-1-3 0,0 2 0,1 0 0,-1-2 0,0 2 0,1-1 0,-1-1 0,1 1 0,1 0 0,-1 0 0,1 1 0,-1 0 0,0-1 0,0-1 0,0-2 0,-2-1 0,-1-2 0,-1-1 0,0 1 0,3 1 0,-1 2 0,2-2 0,0-1 0,0 1 0,-2-1 0,2-3 0,-2-6 0,0-3 0,1-3 0,1 5 0,2 4 0,1 3 0,-1-1 0,-1 0 0,0 6 0,1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92C4FE-627C-7F48-B834-76D1B16CC54C}" type="datetimeFigureOut">
              <a:rPr lang="en-US" smtClean="0"/>
              <a:t>1/25/23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B12A45-60FA-7F47-8F43-60EC828047F5}" type="slidenum">
              <a:rPr lang="en-US" smtClean="0"/>
              <a:t>‹#›</a:t>
            </a:fld>
            <a:endParaRPr lang="en-US"/>
          </a:p>
        </p:txBody>
      </p:sp>
    </p:spTree>
    <p:extLst>
      <p:ext uri="{BB962C8B-B14F-4D97-AF65-F5344CB8AC3E}">
        <p14:creationId xmlns:p14="http://schemas.microsoft.com/office/powerpoint/2010/main" val="3385980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B12A45-60FA-7F47-8F43-60EC828047F5}" type="slidenum">
              <a:rPr lang="en-US" smtClean="0"/>
              <a:t>2</a:t>
            </a:fld>
            <a:endParaRPr lang="en-US"/>
          </a:p>
        </p:txBody>
      </p:sp>
    </p:spTree>
    <p:extLst>
      <p:ext uri="{BB962C8B-B14F-4D97-AF65-F5344CB8AC3E}">
        <p14:creationId xmlns:p14="http://schemas.microsoft.com/office/powerpoint/2010/main" val="4083517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Amygdala ROI : greater increase in IL-23A (response to allergen challenge) associated with MORE amygdala glucose metabolism, in stress vs control -- </a:t>
            </a:r>
            <a:r>
              <a:rPr lang="en-US" b="1" dirty="0"/>
              <a:t>bilateral</a:t>
            </a:r>
          </a:p>
        </p:txBody>
      </p:sp>
      <p:sp>
        <p:nvSpPr>
          <p:cNvPr id="4" name="Slide Number Placeholder 3"/>
          <p:cNvSpPr>
            <a:spLocks noGrp="1"/>
          </p:cNvSpPr>
          <p:nvPr>
            <p:ph type="sldNum" sz="quarter" idx="5"/>
          </p:nvPr>
        </p:nvSpPr>
        <p:spPr/>
        <p:txBody>
          <a:bodyPr/>
          <a:lstStyle/>
          <a:p>
            <a:fld id="{5441C0FE-3B51-0049-9DB4-0540649FA217}" type="slidenum">
              <a:rPr lang="en-US" smtClean="0"/>
              <a:t>13</a:t>
            </a:fld>
            <a:endParaRPr lang="en-US"/>
          </a:p>
        </p:txBody>
      </p:sp>
    </p:spTree>
    <p:extLst>
      <p:ext uri="{BB962C8B-B14F-4D97-AF65-F5344CB8AC3E}">
        <p14:creationId xmlns:p14="http://schemas.microsoft.com/office/powerpoint/2010/main" val="25291117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Times New Roman" panose="02020603050405020304" pitchFamily="18" charset="0"/>
              </a:rPr>
              <a:t>Overall, we showed that psychosocial stress-evoked cortisol was associated with brain activation in stress- and emotion-responsive regions </a:t>
            </a:r>
            <a:endParaRPr lang="en-US" b="0" dirty="0">
              <a:effectLst/>
            </a:endParaRPr>
          </a:p>
          <a:p>
            <a:pPr rtl="0">
              <a:spcBef>
                <a:spcPts val="0"/>
              </a:spcBef>
              <a:spcAft>
                <a:spcPts val="0"/>
              </a:spcAft>
            </a:pPr>
            <a:r>
              <a:rPr lang="en-US" sz="1800" b="0" i="0" u="none" strike="noStrike" dirty="0">
                <a:solidFill>
                  <a:srgbClr val="000000"/>
                </a:solidFill>
                <a:effectLst/>
                <a:latin typeface="Times New Roman" panose="02020603050405020304" pitchFamily="18" charset="0"/>
              </a:rPr>
              <a:t>AND, greater Th17-related inflammatory response (IL23A) to allergen was associated with increased stress-related amygdala activation  </a:t>
            </a:r>
            <a:endParaRPr lang="en-US" b="0" dirty="0">
              <a:effectLst/>
            </a:endParaRPr>
          </a:p>
          <a:p>
            <a:pPr rtl="0">
              <a:spcBef>
                <a:spcPts val="0"/>
              </a:spcBef>
              <a:spcAft>
                <a:spcPts val="0"/>
              </a:spcAft>
            </a:pPr>
            <a:br>
              <a:rPr lang="en-US" dirty="0"/>
            </a:br>
            <a:r>
              <a:rPr lang="en-US" sz="1100" b="0" i="0" u="none" strike="noStrike" dirty="0">
                <a:solidFill>
                  <a:srgbClr val="000000"/>
                </a:solidFill>
                <a:effectLst/>
                <a:latin typeface="Times New Roman" panose="02020603050405020304" pitchFamily="18" charset="0"/>
              </a:rPr>
              <a:t>These results provide initial support for our hypothesis that stress-related brain activity predicts increased inflammatory signaling capacity</a:t>
            </a:r>
          </a:p>
          <a:p>
            <a:pPr marL="171450" indent="-171450" rtl="0">
              <a:spcBef>
                <a:spcPts val="0"/>
              </a:spcBef>
              <a:spcAft>
                <a:spcPts val="0"/>
              </a:spcAft>
              <a:buFontTx/>
              <a:buChar char="-"/>
            </a:pPr>
            <a:r>
              <a:rPr lang="en-US" sz="1100" b="0" i="0" u="none" strike="noStrike" dirty="0">
                <a:solidFill>
                  <a:srgbClr val="000000"/>
                </a:solidFill>
                <a:effectLst/>
                <a:latin typeface="Times New Roman" panose="02020603050405020304" pitchFamily="18" charset="0"/>
              </a:rPr>
              <a:t>Important caveat though is that analyses are still in progress! - but -</a:t>
            </a:r>
          </a:p>
          <a:p>
            <a:pPr marL="628650" lvl="1" indent="-171450" rtl="0">
              <a:spcBef>
                <a:spcPts val="0"/>
              </a:spcBef>
              <a:spcAft>
                <a:spcPts val="0"/>
              </a:spcAft>
              <a:buFontTx/>
              <a:buChar char="-"/>
            </a:pPr>
            <a:r>
              <a:rPr lang="en-US" sz="1100" b="0" i="0" u="none" strike="noStrike" dirty="0">
                <a:solidFill>
                  <a:srgbClr val="000000"/>
                </a:solidFill>
                <a:effectLst/>
                <a:latin typeface="Times New Roman" panose="02020603050405020304" pitchFamily="18" charset="0"/>
              </a:rPr>
              <a:t>efferent pathway connecting emotion/stress to inflammatory responses in asthma [arm of brain-lung axis]</a:t>
            </a:r>
          </a:p>
          <a:p>
            <a:pPr marL="171450" lvl="0" indent="-171450" rtl="0">
              <a:spcBef>
                <a:spcPts val="0"/>
              </a:spcBef>
              <a:spcAft>
                <a:spcPts val="0"/>
              </a:spcAft>
              <a:buFontTx/>
              <a:buChar char="-"/>
            </a:pPr>
            <a:r>
              <a:rPr lang="en-US" sz="1100" b="0" i="0" u="none" strike="noStrike" dirty="0">
                <a:solidFill>
                  <a:srgbClr val="000000"/>
                </a:solidFill>
                <a:effectLst/>
                <a:latin typeface="Times New Roman" panose="02020603050405020304" pitchFamily="18" charset="0"/>
              </a:rPr>
              <a:t>Understanding the mechanisms connecting psychological stress, the brain, and asthmatic inflammation could help in developing more targeted, personalized treatments with peripheral and/or central targets </a:t>
            </a:r>
          </a:p>
          <a:p>
            <a:endParaRPr lang="en-US" dirty="0"/>
          </a:p>
        </p:txBody>
      </p:sp>
      <p:sp>
        <p:nvSpPr>
          <p:cNvPr id="4" name="Slide Number Placeholder 3"/>
          <p:cNvSpPr>
            <a:spLocks noGrp="1"/>
          </p:cNvSpPr>
          <p:nvPr>
            <p:ph type="sldNum" sz="quarter" idx="5"/>
          </p:nvPr>
        </p:nvSpPr>
        <p:spPr/>
        <p:txBody>
          <a:bodyPr/>
          <a:lstStyle/>
          <a:p>
            <a:fld id="{1FB12A45-60FA-7F47-8F43-60EC828047F5}" type="slidenum">
              <a:rPr lang="en-US" smtClean="0"/>
              <a:t>15</a:t>
            </a:fld>
            <a:endParaRPr lang="en-US"/>
          </a:p>
        </p:txBody>
      </p:sp>
    </p:spTree>
    <p:extLst>
      <p:ext uri="{BB962C8B-B14F-4D97-AF65-F5344CB8AC3E}">
        <p14:creationId xmlns:p14="http://schemas.microsoft.com/office/powerpoint/2010/main" val="2309420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Times New Roman" panose="02020603050405020304" pitchFamily="18" charset="0"/>
              </a:rPr>
              <a:t>Thank you to the extraordinary team that made this work possible! </a:t>
            </a:r>
            <a:endParaRPr lang="en-US" dirty="0"/>
          </a:p>
        </p:txBody>
      </p:sp>
      <p:sp>
        <p:nvSpPr>
          <p:cNvPr id="4" name="Slide Number Placeholder 3"/>
          <p:cNvSpPr>
            <a:spLocks noGrp="1"/>
          </p:cNvSpPr>
          <p:nvPr>
            <p:ph type="sldNum" sz="quarter" idx="5"/>
          </p:nvPr>
        </p:nvSpPr>
        <p:spPr/>
        <p:txBody>
          <a:bodyPr/>
          <a:lstStyle/>
          <a:p>
            <a:fld id="{1FB12A45-60FA-7F47-8F43-60EC828047F5}" type="slidenum">
              <a:rPr lang="en-US" smtClean="0"/>
              <a:t>16</a:t>
            </a:fld>
            <a:endParaRPr lang="en-US"/>
          </a:p>
        </p:txBody>
      </p:sp>
    </p:spTree>
    <p:extLst>
      <p:ext uri="{BB962C8B-B14F-4D97-AF65-F5344CB8AC3E}">
        <p14:creationId xmlns:p14="http://schemas.microsoft.com/office/powerpoint/2010/main" val="14567646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Th17 cells are a subpopulation of adaptive/humoral immune system; they </a:t>
            </a:r>
            <a:r>
              <a:rPr lang="en-US" b="1" dirty="0"/>
              <a:t>produce IL17 </a:t>
            </a:r>
            <a:r>
              <a:rPr lang="en-US" dirty="0"/>
              <a:t>(linked to neutrophils, important in some asthma)</a:t>
            </a:r>
          </a:p>
          <a:p>
            <a:pPr marL="171450" indent="-171450">
              <a:buFontTx/>
              <a:buChar char="-"/>
            </a:pPr>
            <a:r>
              <a:rPr lang="en-US" dirty="0"/>
              <a:t>Th17 cell differentiation is promoted by IL23, </a:t>
            </a:r>
            <a:r>
              <a:rPr lang="en-US" dirty="0" err="1"/>
              <a:t>TNFa</a:t>
            </a:r>
            <a:r>
              <a:rPr lang="en-US" dirty="0"/>
              <a:t>, ILb1, IL21; requires IL-6 and TGF beta</a:t>
            </a:r>
          </a:p>
          <a:p>
            <a:pPr marL="171450" indent="-171450">
              <a:buFontTx/>
              <a:buChar char="-"/>
            </a:pPr>
            <a:r>
              <a:rPr lang="en-US" dirty="0"/>
              <a:t>Psychological stress leads to increases in cytokines driving Th17 cell production including IL23A, IL1b, and IL6 in both animals and humans</a:t>
            </a:r>
          </a:p>
          <a:p>
            <a:pPr marL="171450" indent="-171450">
              <a:buFontTx/>
              <a:buChar char="-"/>
            </a:pPr>
            <a:endParaRPr lang="en-US" sz="1200" dirty="0">
              <a:solidFill>
                <a:schemeClr val="tx2"/>
              </a:solidFill>
              <a:latin typeface="Helvetica" pitchFamily="2" charset="0"/>
              <a:cs typeface="Arial" panose="020B0604020202020204" pitchFamily="34" charset="0"/>
            </a:endParaRPr>
          </a:p>
          <a:p>
            <a:pPr marL="171450" indent="-171450">
              <a:buFontTx/>
              <a:buChar char="-"/>
            </a:pPr>
            <a:r>
              <a:rPr lang="en-US" sz="1200" dirty="0">
                <a:solidFill>
                  <a:schemeClr val="tx2"/>
                </a:solidFill>
                <a:latin typeface="Helvetica" pitchFamily="2" charset="0"/>
                <a:cs typeface="Arial" panose="020B0604020202020204" pitchFamily="34" charset="0"/>
              </a:rPr>
              <a:t>In ASTHMA: </a:t>
            </a:r>
          </a:p>
          <a:p>
            <a:pPr marL="171450" indent="-171450">
              <a:buFontTx/>
              <a:buChar char="-"/>
            </a:pPr>
            <a:r>
              <a:rPr lang="en-US" sz="1200" dirty="0">
                <a:solidFill>
                  <a:schemeClr val="tx2"/>
                </a:solidFill>
                <a:latin typeface="Helvetica" pitchFamily="2" charset="0"/>
                <a:cs typeface="Arial" panose="020B0604020202020204" pitchFamily="34" charset="0"/>
              </a:rPr>
              <a:t>IL-17 often associated w severe asthma; but has been shown to modulate Th2 responses in mild asthma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solidFill>
                  <a:schemeClr val="tx2"/>
                </a:solidFill>
                <a:latin typeface="Helvetica" pitchFamily="2" charset="0"/>
                <a:cs typeface="Arial" panose="020B0604020202020204" pitchFamily="34" charset="0"/>
              </a:rPr>
              <a:t>EOS (canonical Th2 cells in asthma) have been shown to release IL-1</a:t>
            </a:r>
            <a:r>
              <a:rPr lang="el-GR" sz="1200" dirty="0">
                <a:solidFill>
                  <a:schemeClr val="tx2"/>
                </a:solidFill>
                <a:latin typeface="Helvetica" pitchFamily="2" charset="0"/>
                <a:cs typeface="Arial" panose="020B0604020202020204" pitchFamily="34" charset="0"/>
              </a:rPr>
              <a:t>β </a:t>
            </a:r>
            <a:r>
              <a:rPr lang="en-US" sz="1200" dirty="0">
                <a:solidFill>
                  <a:schemeClr val="tx2"/>
                </a:solidFill>
                <a:latin typeface="Helvetica" pitchFamily="2" charset="0"/>
                <a:cs typeface="Arial" panose="020B0604020202020204" pitchFamily="34" charset="0"/>
              </a:rPr>
              <a:t>which increased expression of IL-17A in CD4+ cells</a:t>
            </a:r>
          </a:p>
          <a:p>
            <a:pPr marL="171450" indent="-171450">
              <a:buFontTx/>
              <a:buChar char="-"/>
            </a:pPr>
            <a:endParaRPr lang="en-US" dirty="0"/>
          </a:p>
          <a:p>
            <a:pPr marL="171450" indent="-171450">
              <a:buFontTx/>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solidFill>
                  <a:schemeClr val="tx2"/>
                </a:solidFill>
                <a:latin typeface="Helvetica" pitchFamily="2" charset="0"/>
                <a:cs typeface="Arial" panose="020B0604020202020204" pitchFamily="34" charset="0"/>
              </a:rPr>
              <a:t>AND this type of asthma is often non-responsive to steroid treatment which is the gold-standard/first-line treatment </a:t>
            </a:r>
          </a:p>
          <a:p>
            <a:pPr marL="171450" indent="-171450">
              <a:buFontTx/>
              <a:buChar char="-"/>
            </a:pPr>
            <a:endParaRPr lang="en-US" dirty="0"/>
          </a:p>
        </p:txBody>
      </p:sp>
    </p:spTree>
    <p:extLst>
      <p:ext uri="{BB962C8B-B14F-4D97-AF65-F5344CB8AC3E}">
        <p14:creationId xmlns:p14="http://schemas.microsoft.com/office/powerpoint/2010/main" val="42273342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dirty="0">
                <a:solidFill>
                  <a:srgbClr val="000000"/>
                </a:solidFill>
                <a:effectLst/>
                <a:latin typeface="Helvetica Neue" panose="02000503000000020004" pitchFamily="2" charset="0"/>
              </a:rPr>
              <a:t>HOW does increased glucose metabolism actually lead to increases airway response to allergen?</a:t>
            </a:r>
          </a:p>
          <a:p>
            <a:pPr marL="171450" indent="-171450">
              <a:buFontTx/>
              <a:buChar char="-"/>
            </a:pPr>
            <a:r>
              <a:rPr lang="en-US" dirty="0">
                <a:solidFill>
                  <a:srgbClr val="000000"/>
                </a:solidFill>
                <a:effectLst/>
                <a:latin typeface="Helvetica Neue" panose="02000503000000020004" pitchFamily="2" charset="0"/>
              </a:rPr>
              <a:t>Distal mechanism: neural activity (emotion-related cortical/subcortical regions)</a:t>
            </a:r>
          </a:p>
          <a:p>
            <a:pPr marL="171450" indent="-171450">
              <a:buFontTx/>
              <a:buChar char="-"/>
            </a:pPr>
            <a:r>
              <a:rPr lang="en-US" dirty="0">
                <a:solidFill>
                  <a:srgbClr val="000000"/>
                </a:solidFill>
                <a:effectLst/>
                <a:latin typeface="Helvetica Neue" panose="02000503000000020004" pitchFamily="2" charset="0"/>
              </a:rPr>
              <a:t>“In-between” mechanisms include regions like the brainstem</a:t>
            </a:r>
          </a:p>
          <a:p>
            <a:pPr marL="171450" indent="-171450">
              <a:buFontTx/>
              <a:buChar char="-"/>
            </a:pPr>
            <a:endParaRPr lang="en-US" dirty="0">
              <a:solidFill>
                <a:srgbClr val="000000"/>
              </a:solidFill>
              <a:latin typeface="Helvetica Neue" panose="02000503000000020004" pitchFamily="2" charset="0"/>
              <a:sym typeface="Wingdings" pitchFamily="2" charset="2"/>
            </a:endParaRPr>
          </a:p>
          <a:p>
            <a:pPr marL="171450" indent="-171450">
              <a:buFontTx/>
              <a:buChar char="-"/>
            </a:pPr>
            <a:r>
              <a:rPr lang="en-US" dirty="0">
                <a:solidFill>
                  <a:srgbClr val="000000"/>
                </a:solidFill>
                <a:latin typeface="Helvetica Neue" panose="02000503000000020004" pitchFamily="2" charset="0"/>
                <a:sym typeface="Wingdings" pitchFamily="2" charset="2"/>
              </a:rPr>
              <a:t>These regions are linked to ANS control centers and HPA axis regulation  </a:t>
            </a:r>
          </a:p>
          <a:p>
            <a:pPr marL="628650" lvl="1" indent="-171450">
              <a:buFontTx/>
              <a:buChar char="-"/>
            </a:pPr>
            <a:r>
              <a:rPr lang="en-US" dirty="0"/>
              <a:t>HPA axis: glucocorticoids impacting immune cells – suppress in short term, contribute to inflammation in long term (e.g., what we saw w chronic stress in first study)</a:t>
            </a:r>
          </a:p>
          <a:p>
            <a:pPr marL="628650" lvl="1" indent="-171450">
              <a:buFontTx/>
              <a:buChar char="-"/>
            </a:pPr>
            <a:r>
              <a:rPr lang="en-US" dirty="0"/>
              <a:t>SNS: innervation of lymph nodes; circulating catecholamines bias to promote asthma-related inflammation</a:t>
            </a:r>
          </a:p>
          <a:p>
            <a:pPr marL="628650" lvl="1" indent="-171450">
              <a:buFontTx/>
              <a:buChar char="-"/>
            </a:pPr>
            <a:r>
              <a:rPr lang="en-US" dirty="0"/>
              <a:t>Neurogenic inflammation via sensory neuropeptides </a:t>
            </a:r>
          </a:p>
          <a:p>
            <a:pPr marL="628650" lvl="1" indent="-171450">
              <a:buFontTx/>
              <a:buChar char="-"/>
            </a:pPr>
            <a:endParaRPr lang="en-US" dirty="0"/>
          </a:p>
          <a:p>
            <a:pPr marL="628650" lvl="1" indent="-171450">
              <a:buFontTx/>
              <a:buChar char="-"/>
            </a:pPr>
            <a:endParaRPr lang="en-US" dirty="0"/>
          </a:p>
        </p:txBody>
      </p:sp>
    </p:spTree>
    <p:extLst>
      <p:ext uri="{BB962C8B-B14F-4D97-AF65-F5344CB8AC3E}">
        <p14:creationId xmlns:p14="http://schemas.microsoft.com/office/powerpoint/2010/main" val="6781264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Main motivation for this study came from our prior work implying the </a:t>
            </a:r>
            <a:r>
              <a:rPr lang="en-US" b="1" dirty="0"/>
              <a:t>that a context of stress primes susceptibility to more severe inflammatory responses </a:t>
            </a:r>
            <a:r>
              <a:rPr lang="en-US" b="0" dirty="0">
                <a:sym typeface="Wingdings" pitchFamily="2" charset="2"/>
              </a:rPr>
              <a:t>: </a:t>
            </a:r>
          </a:p>
          <a:p>
            <a:pPr marL="171450" lvl="0" indent="-171450">
              <a:buFontTx/>
              <a:buChar char="-"/>
            </a:pPr>
            <a:r>
              <a:rPr lang="en-US" b="0" dirty="0">
                <a:sym typeface="Wingdings" pitchFamily="2" charset="2"/>
              </a:rPr>
              <a:t>We found that a psychosocial stressor increased salivary cortisol, which was associated with airway inflammation biomarkers: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212121"/>
                </a:solidFill>
                <a:effectLst/>
                <a:latin typeface="Cambria" panose="02040503050406030204" pitchFamily="18" charset="0"/>
              </a:rPr>
              <a:t>In the Th17 path, cortisol response to the TSST positively associated with expression of IL-17A and IL-1R1 mRNA in airway cells.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212121"/>
                </a:solidFill>
                <a:effectLst/>
                <a:latin typeface="Cambria" panose="02040503050406030204" pitchFamily="18" charset="0"/>
              </a:rPr>
              <a:t>Note here this is mRNA, not actual protein expression: = body is </a:t>
            </a:r>
            <a:r>
              <a:rPr lang="en-US" b="1" i="0" dirty="0">
                <a:solidFill>
                  <a:srgbClr val="212121"/>
                </a:solidFill>
                <a:effectLst/>
                <a:latin typeface="Cambria" panose="02040503050406030204" pitchFamily="18" charset="0"/>
              </a:rPr>
              <a:t>prepared to respond</a:t>
            </a:r>
            <a:endParaRPr lang="en-US" b="0" i="0" dirty="0">
              <a:solidFill>
                <a:srgbClr val="212121"/>
              </a:solidFill>
              <a:effectLst/>
              <a:latin typeface="Cambria" panose="02040503050406030204" pitchFamily="18" charset="0"/>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1" dirty="0">
                <a:solidFill>
                  <a:srgbClr val="212121"/>
                </a:solidFill>
                <a:effectLst/>
                <a:latin typeface="Cambria" panose="02040503050406030204" pitchFamily="18" charset="0"/>
              </a:rPr>
              <a:t>IL-1R1 = receptor for IL-1b </a:t>
            </a:r>
          </a:p>
          <a:p>
            <a:pPr marL="171450" lvl="0" indent="-171450">
              <a:buFontTx/>
              <a:buChar char="-"/>
            </a:pPr>
            <a:endParaRPr lang="en-US" b="0" dirty="0">
              <a:sym typeface="Wingdings" pitchFamily="2" charset="2"/>
            </a:endParaRPr>
          </a:p>
          <a:p>
            <a:pPr marL="171450" lvl="0" indent="-171450">
              <a:buFontTx/>
              <a:buChar char="-"/>
            </a:pPr>
            <a:r>
              <a:rPr lang="en-US" b="0" dirty="0">
                <a:sym typeface="Wingdings" pitchFamily="2" charset="2"/>
              </a:rPr>
              <a:t>Inflammation in the Th2 path (eosinophils) was moderated by chronic stress levels, such that [next] </a:t>
            </a:r>
          </a:p>
          <a:p>
            <a:pPr marL="628650" lvl="1" indent="-171450">
              <a:buFontTx/>
              <a:buChar char="-"/>
            </a:pPr>
            <a:r>
              <a:rPr lang="en-US" sz="1800" b="0" dirty="0">
                <a:effectLst/>
                <a:latin typeface="Arial" panose="020B0604020202020204" pitchFamily="34" charset="0"/>
                <a:ea typeface="Calibri" panose="020F0502020204030204" pitchFamily="34" charset="0"/>
              </a:rPr>
              <a:t>Cortisol response to acute stress and sputum EOS were POSITIVELY associated for those with high baseline chronic stress (yellow line), but negatively associated for those with low chronic stress (purple) [next]</a:t>
            </a:r>
          </a:p>
          <a:p>
            <a:pPr marL="628650" lvl="1" indent="-171450">
              <a:buFontTx/>
              <a:buChar char="-"/>
            </a:pPr>
            <a:r>
              <a:rPr lang="en-US" sz="1800" b="0" dirty="0">
                <a:effectLst/>
                <a:latin typeface="Arial" panose="020B0604020202020204" pitchFamily="34" charset="0"/>
                <a:sym typeface="Wingdings" pitchFamily="2" charset="2"/>
              </a:rPr>
              <a:t>Disparate effects of cortisol on airway inflammation, depending on chronic stress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800" dirty="0">
                <a:sym typeface="Wingdings" pitchFamily="2" charset="2"/>
              </a:rPr>
              <a:t>Importantly, this was found in the absence of airway challenge! [next]</a:t>
            </a:r>
          </a:p>
          <a:p>
            <a:pPr marL="628650" lvl="1" indent="-171450">
              <a:buFontTx/>
              <a:buChar char="-"/>
            </a:pPr>
            <a:endParaRPr lang="en-US" sz="1800" b="0" dirty="0">
              <a:effectLst/>
              <a:latin typeface="Arial" panose="020B0604020202020204" pitchFamily="34" charset="0"/>
              <a:sym typeface="Wingdings" pitchFamily="2" charset="2"/>
            </a:endParaRPr>
          </a:p>
          <a:p>
            <a:pPr marL="628650" lvl="1" indent="-171450">
              <a:buFontTx/>
              <a:buChar char="-"/>
            </a:pPr>
            <a:endParaRPr lang="en-US" sz="1800" b="0" dirty="0">
              <a:effectLst/>
              <a:latin typeface="Arial" panose="020B0604020202020204" pitchFamily="34" charset="0"/>
              <a:sym typeface="Wingdings" pitchFamily="2" charset="2"/>
            </a:endParaRPr>
          </a:p>
          <a:p>
            <a:pPr marL="628650" lvl="1" indent="-171450">
              <a:buFontTx/>
              <a:buChar char="-"/>
            </a:pPr>
            <a:r>
              <a:rPr lang="en-US" sz="1800" b="0" i="1" dirty="0">
                <a:effectLst/>
                <a:latin typeface="Arial" panose="020B0604020202020204" pitchFamily="34" charset="0"/>
                <a:sym typeface="Wingdings" pitchFamily="2" charset="2"/>
              </a:rPr>
              <a:t>Higher chronic stress also associated with greater cortisol response to TSST</a:t>
            </a:r>
          </a:p>
          <a:p>
            <a:pPr marL="628650" lvl="1" indent="-171450">
              <a:buFontTx/>
              <a:buChar char="-"/>
            </a:pPr>
            <a:endParaRPr lang="en-US" sz="1800" b="0" dirty="0">
              <a:effectLst/>
              <a:latin typeface="Arial" panose="020B0604020202020204" pitchFamily="34" charset="0"/>
              <a:sym typeface="Wingdings" pitchFamily="2" charset="2"/>
            </a:endParaRPr>
          </a:p>
          <a:p>
            <a:pPr marL="628650" lvl="1" indent="-171450">
              <a:buFontTx/>
              <a:buChar char="-"/>
            </a:pPr>
            <a:endParaRPr lang="en-US" b="0" dirty="0">
              <a:sym typeface="Wingdings" pitchFamily="2" charset="2"/>
            </a:endParaRPr>
          </a:p>
          <a:p>
            <a:pPr marL="171450" lvl="0" indent="-171450">
              <a:buFontTx/>
              <a:buChar char="-"/>
            </a:pPr>
            <a:endParaRPr lang="en-US" b="0" dirty="0">
              <a:sym typeface="Wingdings" pitchFamily="2" charset="2"/>
            </a:endParaRPr>
          </a:p>
        </p:txBody>
      </p:sp>
    </p:spTree>
    <p:extLst>
      <p:ext uri="{BB962C8B-B14F-4D97-AF65-F5344CB8AC3E}">
        <p14:creationId xmlns:p14="http://schemas.microsoft.com/office/powerpoint/2010/main" val="17519900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the brain, we found that the psychosocial stressor </a:t>
            </a:r>
            <a:r>
              <a:rPr lang="en-US" dirty="0">
                <a:sym typeface="Wingdings" pitchFamily="2" charset="2"/>
              </a:rPr>
              <a:t>resulted in activation of stress neurocircuitry (PET), which was associated with biomarkers of airway inflammation [next]</a:t>
            </a:r>
          </a:p>
          <a:p>
            <a:pPr marL="628650" lvl="1" indent="-171450">
              <a:buFontTx/>
              <a:buChar char="-"/>
            </a:pPr>
            <a:r>
              <a:rPr lang="en-US" dirty="0">
                <a:sym typeface="Wingdings" pitchFamily="2" charset="2"/>
              </a:rPr>
              <a:t>Again, this was in the absence of airway challenge! [next]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dirty="0">
                <a:sym typeface="Wingdings" pitchFamily="2" charset="2"/>
              </a:rPr>
              <a:t>[next] both Th2 pathway and Th17 cytokine mRNA</a:t>
            </a:r>
          </a:p>
          <a:p>
            <a:pPr marL="628650" lvl="1" indent="-171450">
              <a:buFontTx/>
              <a:buChar char="-"/>
            </a:pPr>
            <a:r>
              <a:rPr lang="en-US" dirty="0">
                <a:sym typeface="Wingdings" pitchFamily="2" charset="2"/>
              </a:rPr>
              <a:t>(Greater</a:t>
            </a:r>
            <a:r>
              <a:rPr lang="en-US" b="0" dirty="0">
                <a:sym typeface="Wingdings" pitchFamily="2" charset="2"/>
              </a:rPr>
              <a:t> </a:t>
            </a:r>
            <a:r>
              <a:rPr lang="en-US" b="0" dirty="0"/>
              <a:t>insula activation during stress vs control associated w higher FeNO; greater MCC activation during stress vs control predicted IL23A mRNA expression, and greater rostral ACC activation during stress vs control predicted IL1R1 mRNA expression)</a:t>
            </a:r>
            <a:endParaRPr lang="en-US" b="0" dirty="0">
              <a:sym typeface="Wingdings" pitchFamily="2" charset="2"/>
            </a:endParaRPr>
          </a:p>
          <a:p>
            <a:pPr marL="628650" lvl="1" indent="-171450">
              <a:buFontTx/>
              <a:buChar char="-"/>
            </a:pPr>
            <a:endParaRPr lang="en-US" dirty="0"/>
          </a:p>
          <a:p>
            <a:pPr marL="171450" lvl="0" indent="-171450">
              <a:buFontTx/>
              <a:buChar char="-"/>
            </a:pPr>
            <a:r>
              <a:rPr lang="en-US" i="1" dirty="0"/>
              <a:t>EOS can release IL-1b AND stress has been shown to increase IL-1b;  </a:t>
            </a:r>
          </a:p>
          <a:p>
            <a:pPr marL="171450" lvl="0" indent="-171450">
              <a:buFontTx/>
              <a:buChar char="-"/>
            </a:pPr>
            <a:r>
              <a:rPr lang="en-US" i="1" dirty="0"/>
              <a:t>IL-1b causes increased expression IL17, which contributes to asthmatic inflammation </a:t>
            </a:r>
          </a:p>
          <a:p>
            <a:pPr marL="628650" lvl="1" indent="-171450">
              <a:buFontTx/>
              <a:buChar char="-"/>
            </a:pPr>
            <a:r>
              <a:rPr lang="en-US" b="0" i="1" dirty="0">
                <a:sym typeface="Wingdings" pitchFamily="2" charset="2"/>
              </a:rPr>
              <a:t>IL-1R1 = IL-1b receptor, measured bc IL-1b measures can’t distinguish </a:t>
            </a:r>
            <a:r>
              <a:rPr lang="en-US" b="0" i="1" dirty="0" err="1">
                <a:sym typeface="Wingdings" pitchFamily="2" charset="2"/>
              </a:rPr>
              <a:t>betw</a:t>
            </a:r>
            <a:r>
              <a:rPr lang="en-US" b="0" i="1" dirty="0">
                <a:sym typeface="Wingdings" pitchFamily="2" charset="2"/>
              </a:rPr>
              <a:t> bio active form and immature isoform</a:t>
            </a:r>
          </a:p>
          <a:p>
            <a:pPr marL="171450" lvl="0" indent="-171450">
              <a:buFontTx/>
              <a:buChar char="-"/>
            </a:pPr>
            <a:r>
              <a:rPr lang="en-US" b="0" i="1" dirty="0">
                <a:sym typeface="Wingdings" pitchFamily="2" charset="2"/>
              </a:rPr>
              <a:t>IL-23A also promotes IL17 expression, which contributes to asthmatic inflammation </a:t>
            </a:r>
          </a:p>
          <a:p>
            <a:pPr marL="171450" lvl="0" indent="-171450">
              <a:buFontTx/>
              <a:buChar char="-"/>
            </a:pPr>
            <a:endParaRPr lang="en-US" b="0" dirty="0">
              <a:sym typeface="Wingdings" pitchFamily="2" charset="2"/>
            </a:endParaRPr>
          </a:p>
        </p:txBody>
      </p:sp>
    </p:spTree>
    <p:extLst>
      <p:ext uri="{BB962C8B-B14F-4D97-AF65-F5344CB8AC3E}">
        <p14:creationId xmlns:p14="http://schemas.microsoft.com/office/powerpoint/2010/main" val="3640189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Times New Roman" panose="02020603050405020304" pitchFamily="18" charset="0"/>
              </a:rPr>
              <a:t>To start off, the brain is a key player in the bidirectional relationships among psychological stress, descending biological pathways, and airway inflammation in asthma </a:t>
            </a:r>
            <a:endParaRPr lang="en-US" b="0" dirty="0">
              <a:effectLst/>
            </a:endParaRPr>
          </a:p>
          <a:p>
            <a:pPr rtl="0">
              <a:spcBef>
                <a:spcPts val="0"/>
              </a:spcBef>
              <a:spcAft>
                <a:spcPts val="0"/>
              </a:spcAft>
            </a:pPr>
            <a:r>
              <a:rPr lang="en-US" sz="1800" b="0" i="0" u="none" strike="noStrike" dirty="0">
                <a:solidFill>
                  <a:srgbClr val="000000"/>
                </a:solidFill>
                <a:effectLst/>
                <a:latin typeface="Times New Roman" panose="02020603050405020304" pitchFamily="18" charset="0"/>
              </a:rPr>
              <a:t>Well-known that psychological stress can worsen asthma symptoms, control, and treatment responses…</a:t>
            </a:r>
          </a:p>
          <a:p>
            <a:pPr rtl="0">
              <a:spcBef>
                <a:spcPts val="0"/>
              </a:spcBef>
              <a:spcAft>
                <a:spcPts val="0"/>
              </a:spcAft>
            </a:pPr>
            <a:endParaRPr lang="en-US" b="0" dirty="0">
              <a:effectLst/>
            </a:endParaRPr>
          </a:p>
          <a:p>
            <a:pPr rtl="0">
              <a:spcBef>
                <a:spcPts val="0"/>
              </a:spcBef>
              <a:spcAft>
                <a:spcPts val="0"/>
              </a:spcAft>
            </a:pPr>
            <a:r>
              <a:rPr lang="en-US" sz="1800" b="1" i="0" u="none" strike="noStrike" dirty="0">
                <a:solidFill>
                  <a:srgbClr val="000000"/>
                </a:solidFill>
                <a:effectLst/>
                <a:latin typeface="Times New Roman" panose="02020603050405020304" pitchFamily="18" charset="0"/>
              </a:rPr>
              <a:t>However</a:t>
            </a:r>
            <a:r>
              <a:rPr lang="en-US" sz="1800" b="0" i="0" u="none" strike="noStrike" dirty="0">
                <a:solidFill>
                  <a:srgbClr val="000000"/>
                </a:solidFill>
                <a:effectLst/>
                <a:latin typeface="Times New Roman" panose="02020603050405020304" pitchFamily="18" charset="0"/>
              </a:rPr>
              <a:t>, there is a considerable gap in understanding (NEXT) which brain regions are involved, and (NEXT) which descending pathways are most important [for these relationships]</a:t>
            </a:r>
            <a:br>
              <a:rPr lang="en-US" dirty="0"/>
            </a:br>
            <a:endParaRPr lang="en-US" dirty="0"/>
          </a:p>
          <a:p>
            <a:pPr rtl="0">
              <a:spcBef>
                <a:spcPts val="0"/>
              </a:spcBef>
              <a:spcAft>
                <a:spcPts val="0"/>
              </a:spcAft>
            </a:pPr>
            <a:r>
              <a:rPr lang="en-US" sz="1800" b="0" i="0" u="none" strike="noStrike" dirty="0">
                <a:solidFill>
                  <a:srgbClr val="000000"/>
                </a:solidFill>
                <a:effectLst/>
                <a:latin typeface="Times New Roman" panose="02020603050405020304" pitchFamily="18" charset="0"/>
              </a:rPr>
              <a:t>(NEXT) Initial evidence, including prior work from our lab, points to </a:t>
            </a:r>
            <a:endParaRPr lang="en-US" sz="2800" b="0"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Emotion-related neurocircuitry … inflammation </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Th17 cells including IL1b/IL17 pathways which have shown involvement in BOTH asthmatic inflammation AND stress, depression, anxiety</a:t>
            </a:r>
          </a:p>
          <a:p>
            <a:pPr marL="171450" lvl="0" indent="-171450">
              <a:buFontTx/>
              <a:buChar char="-"/>
            </a:pPr>
            <a:endParaRPr lang="en-US" dirty="0"/>
          </a:p>
        </p:txBody>
      </p:sp>
    </p:spTree>
    <p:extLst>
      <p:ext uri="{BB962C8B-B14F-4D97-AF65-F5344CB8AC3E}">
        <p14:creationId xmlns:p14="http://schemas.microsoft.com/office/powerpoint/2010/main" val="679897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Times New Roman" panose="02020603050405020304" pitchFamily="18" charset="0"/>
              </a:rPr>
              <a:t>So, in this study we hypothesized that a psychosocial stressor would activate stress neurocircuitry, [NEXT] which would influence the production and release of </a:t>
            </a:r>
            <a:r>
              <a:rPr lang="en-US" sz="1800" b="1" i="0" u="none" strike="noStrike" dirty="0">
                <a:solidFill>
                  <a:srgbClr val="000000"/>
                </a:solidFill>
                <a:effectLst/>
                <a:latin typeface="Times New Roman" panose="02020603050405020304" pitchFamily="18" charset="0"/>
              </a:rPr>
              <a:t>asthma-related Th2 and/or Th17</a:t>
            </a:r>
            <a:r>
              <a:rPr lang="en-US" sz="1800" b="0" i="0" u="none" strike="noStrike" dirty="0">
                <a:solidFill>
                  <a:srgbClr val="000000"/>
                </a:solidFill>
                <a:effectLst/>
                <a:latin typeface="Times New Roman" panose="02020603050405020304" pitchFamily="18" charset="0"/>
              </a:rPr>
              <a:t> immune cells. We hypothesized that this priming would increase susceptibility, so that a subsequent allergen challenge [NEXT] would cause a more severe inflammatory response following stress compared to control</a:t>
            </a:r>
            <a:endParaRPr lang="en-US" sz="2800" b="0" dirty="0">
              <a:effectLst/>
            </a:endParaRPr>
          </a:p>
          <a:p>
            <a:br>
              <a:rPr lang="en-US" sz="2800" dirty="0"/>
            </a:br>
            <a:endParaRPr lang="en-US" dirty="0"/>
          </a:p>
        </p:txBody>
      </p:sp>
      <p:sp>
        <p:nvSpPr>
          <p:cNvPr id="4" name="Slide Number Placeholder 3"/>
          <p:cNvSpPr>
            <a:spLocks noGrp="1"/>
          </p:cNvSpPr>
          <p:nvPr>
            <p:ph type="sldNum" sz="quarter" idx="5"/>
          </p:nvPr>
        </p:nvSpPr>
        <p:spPr/>
        <p:txBody>
          <a:bodyPr/>
          <a:lstStyle/>
          <a:p>
            <a:fld id="{5441C0FE-3B51-0049-9DB4-0540649FA217}" type="slidenum">
              <a:rPr lang="en-US" smtClean="0"/>
              <a:t>4</a:t>
            </a:fld>
            <a:endParaRPr lang="en-US"/>
          </a:p>
        </p:txBody>
      </p:sp>
    </p:spTree>
    <p:extLst>
      <p:ext uri="{BB962C8B-B14F-4D97-AF65-F5344CB8AC3E}">
        <p14:creationId xmlns:p14="http://schemas.microsoft.com/office/powerpoint/2010/main" val="2290058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Times New Roman" panose="02020603050405020304" pitchFamily="18" charset="0"/>
              </a:rPr>
              <a:t>Brief overview of the study design: each visit consisted of 3 days which began with a day of baseline measures. [next] Day 2 contained the experimental manipulations, </a:t>
            </a:r>
            <a:r>
              <a:rPr lang="en-US" sz="1800" b="0" i="0" u="none" strike="noStrike" dirty="0" err="1">
                <a:solidFill>
                  <a:srgbClr val="000000"/>
                </a:solidFill>
                <a:effectLst/>
                <a:latin typeface="Times New Roman" panose="02020603050405020304" pitchFamily="18" charset="0"/>
              </a:rPr>
              <a:t>beginining</a:t>
            </a:r>
            <a:r>
              <a:rPr lang="en-US" sz="1800" b="0" i="0" u="none" strike="noStrike" dirty="0">
                <a:solidFill>
                  <a:srgbClr val="000000"/>
                </a:solidFill>
                <a:effectLst/>
                <a:latin typeface="Times New Roman" panose="02020603050405020304" pitchFamily="18" charset="0"/>
              </a:rPr>
              <a:t> with a psychosocial stress task OR a non-stressful control task followed by a PET brain scan. We collected salivary cortisol during the stress or control task and brain scan. Then participants were given an acute airway allergen challenge, before and after which we measured lung function and inflammation. [next] Finally, participants came back ~24hr later to get follow-up lung function and inflammation measures. [next]</a:t>
            </a:r>
            <a:endParaRPr lang="en-US" sz="2800" b="0" dirty="0">
              <a:effectLst/>
            </a:endParaRPr>
          </a:p>
          <a:p>
            <a:pPr rtl="0">
              <a:spcBef>
                <a:spcPts val="0"/>
              </a:spcBef>
              <a:spcAft>
                <a:spcPts val="0"/>
              </a:spcAft>
            </a:pPr>
            <a:r>
              <a:rPr lang="en-US" sz="1800" b="0" i="0" u="none" strike="noStrike" dirty="0">
                <a:solidFill>
                  <a:srgbClr val="000000"/>
                </a:solidFill>
                <a:effectLst/>
                <a:latin typeface="Times New Roman" panose="02020603050405020304" pitchFamily="18" charset="0"/>
              </a:rPr>
              <a:t>Each person did this twice – once with the stress condition and once with the control condition</a:t>
            </a:r>
            <a:endParaRPr lang="en-US" sz="2800" b="0" dirty="0">
              <a:effectLst/>
            </a:endParaRPr>
          </a:p>
          <a:p>
            <a:br>
              <a:rPr lang="en-US" sz="2800" dirty="0"/>
            </a:br>
            <a:endParaRPr lang="en-US" dirty="0"/>
          </a:p>
        </p:txBody>
      </p:sp>
      <p:sp>
        <p:nvSpPr>
          <p:cNvPr id="4" name="Slide Number Placeholder 3"/>
          <p:cNvSpPr>
            <a:spLocks noGrp="1"/>
          </p:cNvSpPr>
          <p:nvPr>
            <p:ph type="sldNum" sz="quarter" idx="5"/>
          </p:nvPr>
        </p:nvSpPr>
        <p:spPr/>
        <p:txBody>
          <a:bodyPr/>
          <a:lstStyle/>
          <a:p>
            <a:fld id="{1FB12A45-60FA-7F47-8F43-60EC828047F5}" type="slidenum">
              <a:rPr lang="en-US" smtClean="0"/>
              <a:t>6</a:t>
            </a:fld>
            <a:endParaRPr lang="en-US"/>
          </a:p>
        </p:txBody>
      </p:sp>
    </p:spTree>
    <p:extLst>
      <p:ext uri="{BB962C8B-B14F-4D97-AF65-F5344CB8AC3E}">
        <p14:creationId xmlns:p14="http://schemas.microsoft.com/office/powerpoint/2010/main" val="2650089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800" b="0" i="0" u="none" strike="noStrike" dirty="0">
                <a:solidFill>
                  <a:srgbClr val="000000"/>
                </a:solidFill>
                <a:effectLst/>
                <a:latin typeface="Times New Roman" panose="02020603050405020304" pitchFamily="18" charset="0"/>
              </a:rPr>
              <a:t>As expected, we found that overall cortisol output (captured by area under the curve) was significantly greater in the stress condition. </a:t>
            </a:r>
          </a:p>
          <a:p>
            <a:pPr marL="171450" indent="-171450">
              <a:buFontTx/>
              <a:buChar char="-"/>
            </a:pPr>
            <a:r>
              <a:rPr lang="en-US" sz="1800" b="0" i="0" u="none" strike="noStrike" dirty="0">
                <a:solidFill>
                  <a:srgbClr val="000000"/>
                </a:solidFill>
                <a:effectLst/>
                <a:latin typeface="Times New Roman" panose="02020603050405020304" pitchFamily="18" charset="0"/>
              </a:rPr>
              <a:t>Additionally, we showed that there was a pattern in this difference between </a:t>
            </a:r>
            <a:r>
              <a:rPr lang="en-US" sz="1800" b="0" i="0" u="none" strike="noStrike" dirty="0" err="1">
                <a:solidFill>
                  <a:srgbClr val="000000"/>
                </a:solidFill>
                <a:effectLst/>
                <a:latin typeface="Times New Roman" panose="02020603050405020304" pitchFamily="18" charset="0"/>
              </a:rPr>
              <a:t>stres</a:t>
            </a:r>
            <a:r>
              <a:rPr lang="en-US" sz="1800" b="0" i="0" u="none" strike="noStrike" dirty="0">
                <a:solidFill>
                  <a:srgbClr val="000000"/>
                </a:solidFill>
                <a:effectLst/>
                <a:latin typeface="Times New Roman" panose="02020603050405020304" pitchFamily="18" charset="0"/>
              </a:rPr>
              <a:t> and control, such that cortisol levels increased (reflecting a stress reactivity) and then decreased (like stress recovery) in the stress condition, but showed no pattern in the control condition </a:t>
            </a:r>
            <a:endParaRPr lang="en-US" sz="2800" b="0" dirty="0">
              <a:effectLst/>
            </a:endParaRPr>
          </a:p>
          <a:p>
            <a:br>
              <a:rPr lang="en-US" sz="2800" dirty="0"/>
            </a:br>
            <a:endParaRPr lang="en-US" dirty="0"/>
          </a:p>
          <a:p>
            <a:pPr marL="171450" indent="-171450">
              <a:buFontTx/>
              <a:buChar char="-"/>
            </a:pPr>
            <a:r>
              <a:rPr lang="en-US" b="1" dirty="0"/>
              <a:t>OUTLIERS? </a:t>
            </a:r>
          </a:p>
          <a:p>
            <a:pPr marL="171450" indent="-171450">
              <a:buFontTx/>
              <a:buChar char="-"/>
            </a:pPr>
            <a:r>
              <a:rPr lang="en-US" b="0" dirty="0"/>
              <a:t>1013 is the control one who looks like a stress response; 1054 is the one w the super high baseline stress </a:t>
            </a:r>
            <a:r>
              <a:rPr lang="en-US" b="0" dirty="0" err="1"/>
              <a:t>cort</a:t>
            </a:r>
            <a:endParaRPr lang="en-US" b="0" dirty="0"/>
          </a:p>
          <a:p>
            <a:pPr marL="628650" lvl="1" indent="-171450">
              <a:buFontTx/>
              <a:buChar char="-"/>
            </a:pPr>
            <a:r>
              <a:rPr lang="en-US" b="0" dirty="0"/>
              <a:t>subject who had 4 or more samples &gt;3sd from the mean, within-condition (stress, control): </a:t>
            </a:r>
            <a:r>
              <a:rPr lang="en-US" b="0" dirty="0">
                <a:sym typeface="Wingdings" pitchFamily="2" charset="2"/>
              </a:rPr>
              <a:t> </a:t>
            </a:r>
            <a:r>
              <a:rPr lang="en-US" b="0" dirty="0"/>
              <a:t>this identified 1029 control, 1085 stress, but NOT 1054 baseline stress (which was not an outlier according to 3sd from the mean across or within condition, or within subject)</a:t>
            </a:r>
          </a:p>
        </p:txBody>
      </p:sp>
      <p:sp>
        <p:nvSpPr>
          <p:cNvPr id="4" name="Slide Number Placeholder 3"/>
          <p:cNvSpPr>
            <a:spLocks noGrp="1"/>
          </p:cNvSpPr>
          <p:nvPr>
            <p:ph type="sldNum" sz="quarter" idx="5"/>
          </p:nvPr>
        </p:nvSpPr>
        <p:spPr/>
        <p:txBody>
          <a:bodyPr/>
          <a:lstStyle/>
          <a:p>
            <a:fld id="{1FB12A45-60FA-7F47-8F43-60EC828047F5}" type="slidenum">
              <a:rPr lang="en-US" smtClean="0"/>
              <a:t>8</a:t>
            </a:fld>
            <a:endParaRPr lang="en-US"/>
          </a:p>
        </p:txBody>
      </p:sp>
    </p:spTree>
    <p:extLst>
      <p:ext uri="{BB962C8B-B14F-4D97-AF65-F5344CB8AC3E}">
        <p14:creationId xmlns:p14="http://schemas.microsoft.com/office/powerpoint/2010/main" val="78997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Times New Roman" panose="02020603050405020304" pitchFamily="18" charset="0"/>
              </a:rPr>
              <a:t>In the brain, we found that the cortisol response to stress was associated with greater brain activation in stress- and emotion-related regions, including in the bilateral amygdalae and HPC, anterior cingulate cortex, insula, and cerebellum in the stress, relative to control, condition </a:t>
            </a:r>
            <a:endParaRPr lang="en-US" sz="2800" b="0" dirty="0">
              <a:effectLst/>
            </a:endParaRPr>
          </a:p>
          <a:p>
            <a:br>
              <a:rPr lang="en-US" sz="2800" dirty="0"/>
            </a:br>
            <a:endParaRPr lang="en-US" dirty="0"/>
          </a:p>
        </p:txBody>
      </p:sp>
      <p:sp>
        <p:nvSpPr>
          <p:cNvPr id="4" name="Slide Number Placeholder 3"/>
          <p:cNvSpPr>
            <a:spLocks noGrp="1"/>
          </p:cNvSpPr>
          <p:nvPr>
            <p:ph type="sldNum" sz="quarter" idx="5"/>
          </p:nvPr>
        </p:nvSpPr>
        <p:spPr/>
        <p:txBody>
          <a:bodyPr/>
          <a:lstStyle/>
          <a:p>
            <a:fld id="{5441C0FE-3B51-0049-9DB4-0540649FA217}" type="slidenum">
              <a:rPr lang="en-US" smtClean="0"/>
              <a:t>9</a:t>
            </a:fld>
            <a:endParaRPr lang="en-US"/>
          </a:p>
        </p:txBody>
      </p:sp>
    </p:spTree>
    <p:extLst>
      <p:ext uri="{BB962C8B-B14F-4D97-AF65-F5344CB8AC3E}">
        <p14:creationId xmlns:p14="http://schemas.microsoft.com/office/powerpoint/2010/main" val="11929131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Times New Roman" panose="02020603050405020304" pitchFamily="18" charset="0"/>
              </a:rPr>
              <a:t>Importantly, we found that IL23A mRNA expression in response to the airway challenge was positively associated with stress-related amygdala activation. This means that greater increase in this Th17-related inflammatory marker following the airway challenge was associated with more activation in the amygdala in the stress, relative to control, condition</a:t>
            </a:r>
            <a:endParaRPr lang="en-US" sz="2800" b="0" dirty="0">
              <a:effectLst/>
            </a:endParaRPr>
          </a:p>
          <a:p>
            <a:br>
              <a:rPr lang="en-US" sz="2800" dirty="0"/>
            </a:br>
            <a:br>
              <a:rPr lang="en-US" dirty="0"/>
            </a:br>
            <a:endParaRPr lang="en-US" b="1" dirty="0"/>
          </a:p>
        </p:txBody>
      </p:sp>
      <p:sp>
        <p:nvSpPr>
          <p:cNvPr id="4" name="Slide Number Placeholder 3"/>
          <p:cNvSpPr>
            <a:spLocks noGrp="1"/>
          </p:cNvSpPr>
          <p:nvPr>
            <p:ph type="sldNum" sz="quarter" idx="5"/>
          </p:nvPr>
        </p:nvSpPr>
        <p:spPr/>
        <p:txBody>
          <a:bodyPr/>
          <a:lstStyle/>
          <a:p>
            <a:fld id="{5441C0FE-3B51-0049-9DB4-0540649FA217}" type="slidenum">
              <a:rPr lang="en-US" smtClean="0"/>
              <a:t>10</a:t>
            </a:fld>
            <a:endParaRPr lang="en-US"/>
          </a:p>
        </p:txBody>
      </p:sp>
    </p:spTree>
    <p:extLst>
      <p:ext uri="{BB962C8B-B14F-4D97-AF65-F5344CB8AC3E}">
        <p14:creationId xmlns:p14="http://schemas.microsoft.com/office/powerpoint/2010/main" val="1125098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Significant increase in blood </a:t>
            </a:r>
            <a:r>
              <a:rPr lang="en-US" dirty="0" err="1"/>
              <a:t>eos</a:t>
            </a:r>
            <a:r>
              <a:rPr lang="en-US" dirty="0"/>
              <a:t> across groups, AND in stress group but not control group but that difference (</a:t>
            </a:r>
            <a:r>
              <a:rPr lang="en-US" dirty="0" err="1"/>
              <a:t>interac</a:t>
            </a:r>
            <a:r>
              <a:rPr lang="en-US" dirty="0"/>
              <a:t>) is not significant</a:t>
            </a:r>
          </a:p>
          <a:p>
            <a:pPr marL="171450" indent="-171450">
              <a:buFont typeface="Wingdings" pitchFamily="2" charset="2"/>
              <a:buChar char="à"/>
            </a:pPr>
            <a:r>
              <a:rPr lang="en-US" dirty="0">
                <a:sym typeface="Wingdings" pitchFamily="2" charset="2"/>
              </a:rPr>
              <a:t>In TSST group, significant decrease from 24hr pre to 4hr post; significant increase from 4hr to 24hr post </a:t>
            </a:r>
          </a:p>
          <a:p>
            <a:pPr marL="171450" indent="-171450">
              <a:buFont typeface="Wingdings" pitchFamily="2" charset="2"/>
              <a:buChar char="à"/>
            </a:pPr>
            <a:r>
              <a:rPr lang="en-US" dirty="0">
                <a:sym typeface="Wingdings" pitchFamily="2" charset="2"/>
              </a:rPr>
              <a:t> In control group, no significant change from 24hr pre to 4hr post; and increase from 4hr to 24hr post </a:t>
            </a:r>
          </a:p>
          <a:p>
            <a:pPr marL="171450" indent="-171450">
              <a:buFont typeface="Wingdings" pitchFamily="2" charset="2"/>
              <a:buChar char="à"/>
            </a:pPr>
            <a:r>
              <a:rPr lang="en-US" i="1" dirty="0">
                <a:sym typeface="Wingdings" pitchFamily="2" charset="2"/>
              </a:rPr>
              <a:t>But the group difference was only significant/marginal for 4hr to 24hr post</a:t>
            </a:r>
          </a:p>
          <a:p>
            <a:pPr marL="171450" indent="-171450">
              <a:buFont typeface="Wingdings" pitchFamily="2" charset="2"/>
              <a:buChar char="à"/>
            </a:pPr>
            <a:endParaRPr lang="en-US" i="1" dirty="0"/>
          </a:p>
          <a:p>
            <a:r>
              <a:rPr lang="en-US" dirty="0"/>
              <a:t>*** </a:t>
            </a:r>
            <a:r>
              <a:rPr lang="en-US" b="1" dirty="0"/>
              <a:t>from 4hr </a:t>
            </a:r>
            <a:r>
              <a:rPr lang="en-US" b="1" dirty="0" err="1"/>
              <a:t>postWLAC</a:t>
            </a:r>
            <a:r>
              <a:rPr lang="en-US" b="1" dirty="0"/>
              <a:t> to 24hrpostWLAC, significant condition diff </a:t>
            </a:r>
            <a:r>
              <a:rPr lang="en-US" b="0" dirty="0"/>
              <a:t>(paired </a:t>
            </a:r>
            <a:r>
              <a:rPr lang="en-US" b="0" dirty="0" err="1"/>
              <a:t>t.test</a:t>
            </a:r>
            <a:r>
              <a:rPr lang="en-US" b="0" dirty="0"/>
              <a:t> of diff score ~ condition); t(27) = -2.12, p = .043 where the stress condition diff score is greater than the control diff score (bigger diff = greater increase) – LMEM marginal interaction t(28) = -1.984, p = 0.0572 for dichotomous time… </a:t>
            </a:r>
          </a:p>
          <a:p>
            <a:r>
              <a:rPr lang="en-US" b="0" dirty="0"/>
              <a:t>*** from 24hr </a:t>
            </a:r>
            <a:r>
              <a:rPr lang="en-US" b="0" dirty="0" err="1"/>
              <a:t>preWLAC</a:t>
            </a:r>
            <a:r>
              <a:rPr lang="en-US" b="0" dirty="0"/>
              <a:t> to 24hrpostWLAC, no significant condition diff ; but significant effect of time </a:t>
            </a:r>
          </a:p>
          <a:p>
            <a:r>
              <a:rPr lang="en-US" b="0" dirty="0"/>
              <a:t>*** 24hr pre to 4hr post?</a:t>
            </a:r>
            <a:endParaRPr lang="en-US" dirty="0"/>
          </a:p>
        </p:txBody>
      </p:sp>
      <p:sp>
        <p:nvSpPr>
          <p:cNvPr id="4" name="Slide Number Placeholder 3"/>
          <p:cNvSpPr>
            <a:spLocks noGrp="1"/>
          </p:cNvSpPr>
          <p:nvPr>
            <p:ph type="sldNum" sz="quarter" idx="5"/>
          </p:nvPr>
        </p:nvSpPr>
        <p:spPr/>
        <p:txBody>
          <a:bodyPr/>
          <a:lstStyle/>
          <a:p>
            <a:fld id="{5441C0FE-3B51-0049-9DB4-0540649FA217}" type="slidenum">
              <a:rPr lang="en-US" smtClean="0"/>
              <a:t>11</a:t>
            </a:fld>
            <a:endParaRPr lang="en-US"/>
          </a:p>
        </p:txBody>
      </p:sp>
    </p:spTree>
    <p:extLst>
      <p:ext uri="{BB962C8B-B14F-4D97-AF65-F5344CB8AC3E}">
        <p14:creationId xmlns:p14="http://schemas.microsoft.com/office/powerpoint/2010/main" val="1555982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Whole brain: increased inflammation following allergen challenge is correlated w less cerebellum activation in stress relative to control conditions</a:t>
            </a:r>
            <a:endParaRPr lang="en-US" b="1" dirty="0"/>
          </a:p>
        </p:txBody>
      </p:sp>
      <p:sp>
        <p:nvSpPr>
          <p:cNvPr id="4" name="Slide Number Placeholder 3"/>
          <p:cNvSpPr>
            <a:spLocks noGrp="1"/>
          </p:cNvSpPr>
          <p:nvPr>
            <p:ph type="sldNum" sz="quarter" idx="5"/>
          </p:nvPr>
        </p:nvSpPr>
        <p:spPr/>
        <p:txBody>
          <a:bodyPr/>
          <a:lstStyle/>
          <a:p>
            <a:fld id="{5441C0FE-3B51-0049-9DB4-0540649FA217}" type="slidenum">
              <a:rPr lang="en-US" smtClean="0"/>
              <a:t>12</a:t>
            </a:fld>
            <a:endParaRPr lang="en-US"/>
          </a:p>
        </p:txBody>
      </p:sp>
    </p:spTree>
    <p:extLst>
      <p:ext uri="{BB962C8B-B14F-4D97-AF65-F5344CB8AC3E}">
        <p14:creationId xmlns:p14="http://schemas.microsoft.com/office/powerpoint/2010/main" val="653445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28808-26D1-4F4B-96F4-F3082078DD61}"/>
              </a:ext>
            </a:extLst>
          </p:cNvPr>
          <p:cNvSpPr>
            <a:spLocks noGrp="1"/>
          </p:cNvSpPr>
          <p:nvPr>
            <p:ph type="ctrTitle"/>
          </p:nvPr>
        </p:nvSpPr>
        <p:spPr>
          <a:xfrm>
            <a:off x="1257008" y="1122362"/>
            <a:ext cx="8816632" cy="3571557"/>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2E0C639-B0CD-4365-98A9-C1E5FF6CF450}"/>
              </a:ext>
            </a:extLst>
          </p:cNvPr>
          <p:cNvSpPr>
            <a:spLocks noGrp="1"/>
          </p:cNvSpPr>
          <p:nvPr>
            <p:ph type="subTitle" idx="1"/>
          </p:nvPr>
        </p:nvSpPr>
        <p:spPr>
          <a:xfrm>
            <a:off x="1257008" y="5521960"/>
            <a:ext cx="8816632" cy="944879"/>
          </a:xfrm>
        </p:spPr>
        <p:txBody>
          <a:bodyPr anchor="ct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6780C52-E6BB-4B27-B5D8-2D33B2497C56}"/>
              </a:ext>
            </a:extLst>
          </p:cNvPr>
          <p:cNvSpPr>
            <a:spLocks noGrp="1"/>
          </p:cNvSpPr>
          <p:nvPr>
            <p:ph type="dt" sz="half" idx="10"/>
          </p:nvPr>
        </p:nvSpPr>
        <p:spPr/>
        <p:txBody>
          <a:bodyPr/>
          <a:lstStyle/>
          <a:p>
            <a:fld id="{F6CCBF3A-D7FB-4B97-8FD5-6FFB20CB1E84}" type="datetimeFigureOut">
              <a:rPr lang="en-US" smtClean="0"/>
              <a:t>1/25/23</a:t>
            </a:fld>
            <a:endParaRPr lang="en-US"/>
          </a:p>
        </p:txBody>
      </p:sp>
      <p:sp>
        <p:nvSpPr>
          <p:cNvPr id="5" name="Footer Placeholder 4">
            <a:extLst>
              <a:ext uri="{FF2B5EF4-FFF2-40B4-BE49-F238E27FC236}">
                <a16:creationId xmlns:a16="http://schemas.microsoft.com/office/drawing/2014/main" id="{AF77C649-4A0C-4EF2-8FC1-2BCF0BF95D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0E03F2-D0FE-49BB-8AEC-E99C4DB2D67D}"/>
              </a:ext>
            </a:extLst>
          </p:cNvPr>
          <p:cNvSpPr>
            <a:spLocks noGrp="1"/>
          </p:cNvSpPr>
          <p:nvPr>
            <p:ph type="sldNum" sz="quarter" idx="12"/>
          </p:nvPr>
        </p:nvSpPr>
        <p:spPr/>
        <p:txBody>
          <a:bodyPr/>
          <a:lstStyle/>
          <a:p>
            <a:fld id="{3109D357-8067-4A1F-97B2-93C5160B78D9}" type="slidenum">
              <a:rPr lang="en-US" smtClean="0"/>
              <a:t>‹#›</a:t>
            </a:fld>
            <a:endParaRPr lang="en-US"/>
          </a:p>
        </p:txBody>
      </p:sp>
      <p:cxnSp>
        <p:nvCxnSpPr>
          <p:cNvPr id="16" name="Straight Connector 15">
            <a:extLst>
              <a:ext uri="{FF2B5EF4-FFF2-40B4-BE49-F238E27FC236}">
                <a16:creationId xmlns:a16="http://schemas.microsoft.com/office/drawing/2014/main" id="{24A7CC8F-56A6-423D-B67A-8BA89D3EC911}"/>
              </a:ext>
            </a:extLst>
          </p:cNvPr>
          <p:cNvCxnSpPr>
            <a:cxnSpLocks/>
          </p:cNvCxnSpPr>
          <p:nvPr/>
        </p:nvCxnSpPr>
        <p:spPr>
          <a:xfrm flipH="1">
            <a:off x="4" y="5143500"/>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5379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56D52-667C-4E67-9038-A0BDFD8CCD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A3E72AC-0272-475A-BD25-2AB7AC1DEFA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CFBFF2-9ECB-4CDD-87FA-9DD1F87BFDE9}"/>
              </a:ext>
            </a:extLst>
          </p:cNvPr>
          <p:cNvSpPr>
            <a:spLocks noGrp="1"/>
          </p:cNvSpPr>
          <p:nvPr>
            <p:ph type="dt" sz="half" idx="10"/>
          </p:nvPr>
        </p:nvSpPr>
        <p:spPr/>
        <p:txBody>
          <a:bodyPr/>
          <a:lstStyle/>
          <a:p>
            <a:fld id="{F6CCBF3A-D7FB-4B97-8FD5-6FFB20CB1E84}" type="datetimeFigureOut">
              <a:rPr lang="en-US" smtClean="0"/>
              <a:t>1/25/23</a:t>
            </a:fld>
            <a:endParaRPr lang="en-US"/>
          </a:p>
        </p:txBody>
      </p:sp>
      <p:sp>
        <p:nvSpPr>
          <p:cNvPr id="5" name="Footer Placeholder 4">
            <a:extLst>
              <a:ext uri="{FF2B5EF4-FFF2-40B4-BE49-F238E27FC236}">
                <a16:creationId xmlns:a16="http://schemas.microsoft.com/office/drawing/2014/main" id="{40AC12B3-DAF5-4BA7-A3A6-D0284716DB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F171AE-4A11-4035-A072-9AC4053FFA85}"/>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2210762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A52E95-2F50-48D3-B00E-4C259644E72E}"/>
              </a:ext>
            </a:extLst>
          </p:cNvPr>
          <p:cNvSpPr>
            <a:spLocks noGrp="1"/>
          </p:cNvSpPr>
          <p:nvPr>
            <p:ph type="title" orient="vert"/>
          </p:nvPr>
        </p:nvSpPr>
        <p:spPr>
          <a:xfrm>
            <a:off x="9050174" y="838199"/>
            <a:ext cx="2303626" cy="5338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2617C9B-4E02-49C8-B6DF-65ED3C990343}"/>
              </a:ext>
            </a:extLst>
          </p:cNvPr>
          <p:cNvSpPr>
            <a:spLocks noGrp="1"/>
          </p:cNvSpPr>
          <p:nvPr>
            <p:ph type="body" orient="vert" idx="1"/>
          </p:nvPr>
        </p:nvSpPr>
        <p:spPr>
          <a:xfrm>
            <a:off x="838200" y="838199"/>
            <a:ext cx="7734300" cy="5338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ECA10C-AC31-4D80-B78F-08E48CDCB7F2}"/>
              </a:ext>
            </a:extLst>
          </p:cNvPr>
          <p:cNvSpPr>
            <a:spLocks noGrp="1"/>
          </p:cNvSpPr>
          <p:nvPr>
            <p:ph type="dt" sz="half" idx="10"/>
          </p:nvPr>
        </p:nvSpPr>
        <p:spPr/>
        <p:txBody>
          <a:bodyPr/>
          <a:lstStyle/>
          <a:p>
            <a:fld id="{F6CCBF3A-D7FB-4B97-8FD5-6FFB20CB1E84}" type="datetimeFigureOut">
              <a:rPr lang="en-US" smtClean="0"/>
              <a:t>1/25/23</a:t>
            </a:fld>
            <a:endParaRPr lang="en-US"/>
          </a:p>
        </p:txBody>
      </p:sp>
      <p:sp>
        <p:nvSpPr>
          <p:cNvPr id="5" name="Footer Placeholder 4">
            <a:extLst>
              <a:ext uri="{FF2B5EF4-FFF2-40B4-BE49-F238E27FC236}">
                <a16:creationId xmlns:a16="http://schemas.microsoft.com/office/drawing/2014/main" id="{19AAB5B7-F312-4BC9-A5D3-72E065D1B9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C2E489-5442-4698-B6E3-3421A97C2834}"/>
              </a:ext>
            </a:extLst>
          </p:cNvPr>
          <p:cNvSpPr>
            <a:spLocks noGrp="1"/>
          </p:cNvSpPr>
          <p:nvPr>
            <p:ph type="sldNum" sz="quarter" idx="12"/>
          </p:nvPr>
        </p:nvSpPr>
        <p:spPr/>
        <p:txBody>
          <a:bodyPr/>
          <a:lstStyle/>
          <a:p>
            <a:fld id="{3109D357-8067-4A1F-97B2-93C5160B78D9}" type="slidenum">
              <a:rPr lang="en-US" smtClean="0"/>
              <a:t>‹#›</a:t>
            </a:fld>
            <a:endParaRPr lang="en-US"/>
          </a:p>
        </p:txBody>
      </p:sp>
      <p:cxnSp>
        <p:nvCxnSpPr>
          <p:cNvPr id="7" name="Straight Connector 6">
            <a:extLst>
              <a:ext uri="{FF2B5EF4-FFF2-40B4-BE49-F238E27FC236}">
                <a16:creationId xmlns:a16="http://schemas.microsoft.com/office/drawing/2014/main" id="{41F3A7E1-F157-4338-B7F7-9C0A2D60B7FF}"/>
              </a:ext>
            </a:extLst>
          </p:cNvPr>
          <p:cNvCxnSpPr>
            <a:cxnSpLocks/>
          </p:cNvCxnSpPr>
          <p:nvPr/>
        </p:nvCxnSpPr>
        <p:spPr>
          <a:xfrm>
            <a:off x="8811337"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8231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05B5E-C545-4763-BA47-4C2C0FCA514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FA263F8-8E34-4910-BF7A-F1C5A99689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6E74E5-D20D-4AB7-8D98-F336CE0ECCBE}"/>
              </a:ext>
            </a:extLst>
          </p:cNvPr>
          <p:cNvSpPr>
            <a:spLocks noGrp="1"/>
          </p:cNvSpPr>
          <p:nvPr>
            <p:ph type="dt" sz="half" idx="10"/>
          </p:nvPr>
        </p:nvSpPr>
        <p:spPr/>
        <p:txBody>
          <a:bodyPr/>
          <a:lstStyle/>
          <a:p>
            <a:fld id="{F6CCBF3A-D7FB-4B97-8FD5-6FFB20CB1E84}" type="datetimeFigureOut">
              <a:rPr lang="en-US" smtClean="0"/>
              <a:t>1/25/23</a:t>
            </a:fld>
            <a:endParaRPr lang="en-US"/>
          </a:p>
        </p:txBody>
      </p:sp>
      <p:sp>
        <p:nvSpPr>
          <p:cNvPr id="5" name="Footer Placeholder 4">
            <a:extLst>
              <a:ext uri="{FF2B5EF4-FFF2-40B4-BE49-F238E27FC236}">
                <a16:creationId xmlns:a16="http://schemas.microsoft.com/office/drawing/2014/main" id="{C79D23AA-8F22-4B09-8FAA-CD16E5D66C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E8A028-A0C8-45E7-915E-B83FF59C9F18}"/>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1265361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9F01F-198D-4AAD-B4FB-AD3B44981ADD}"/>
              </a:ext>
            </a:extLst>
          </p:cNvPr>
          <p:cNvSpPr>
            <a:spLocks noGrp="1"/>
          </p:cNvSpPr>
          <p:nvPr>
            <p:ph type="title"/>
          </p:nvPr>
        </p:nvSpPr>
        <p:spPr>
          <a:xfrm>
            <a:off x="838200" y="838200"/>
            <a:ext cx="9438640" cy="4114800"/>
          </a:xfrm>
        </p:spPr>
        <p:txBody>
          <a:bodyPr anchor="t">
            <a:normAutofit/>
          </a:bodyPr>
          <a:lstStyle>
            <a:lvl1pPr>
              <a:defRPr sz="6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20BCC2B-311B-4FB6-B3A5-26F68055AE38}"/>
              </a:ext>
            </a:extLst>
          </p:cNvPr>
          <p:cNvSpPr>
            <a:spLocks noGrp="1"/>
          </p:cNvSpPr>
          <p:nvPr>
            <p:ph type="body" idx="1"/>
          </p:nvPr>
        </p:nvSpPr>
        <p:spPr>
          <a:xfrm>
            <a:off x="838200" y="5217160"/>
            <a:ext cx="9438640" cy="802640"/>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9CB73D-2D6B-4FA6-89A4-DCC89F80E0F1}"/>
              </a:ext>
            </a:extLst>
          </p:cNvPr>
          <p:cNvSpPr>
            <a:spLocks noGrp="1"/>
          </p:cNvSpPr>
          <p:nvPr>
            <p:ph type="dt" sz="half" idx="10"/>
          </p:nvPr>
        </p:nvSpPr>
        <p:spPr/>
        <p:txBody>
          <a:bodyPr/>
          <a:lstStyle/>
          <a:p>
            <a:fld id="{F6CCBF3A-D7FB-4B97-8FD5-6FFB20CB1E84}" type="datetimeFigureOut">
              <a:rPr lang="en-US" smtClean="0"/>
              <a:t>1/25/23</a:t>
            </a:fld>
            <a:endParaRPr lang="en-US"/>
          </a:p>
        </p:txBody>
      </p:sp>
      <p:sp>
        <p:nvSpPr>
          <p:cNvPr id="5" name="Footer Placeholder 4">
            <a:extLst>
              <a:ext uri="{FF2B5EF4-FFF2-40B4-BE49-F238E27FC236}">
                <a16:creationId xmlns:a16="http://schemas.microsoft.com/office/drawing/2014/main" id="{B6A0C188-FF43-44C1-A005-679168D5F0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CD1188-DA27-47B2-8176-31193EEC4C28}"/>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3917575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B5A25-7E99-42A8-8D6D-648EFE2038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0501DC-62B7-42BD-A941-D34E92719C32}"/>
              </a:ext>
            </a:extLst>
          </p:cNvPr>
          <p:cNvSpPr>
            <a:spLocks noGrp="1"/>
          </p:cNvSpPr>
          <p:nvPr>
            <p:ph sz="half" idx="1"/>
          </p:nvPr>
        </p:nvSpPr>
        <p:spPr>
          <a:xfrm>
            <a:off x="838200" y="2011679"/>
            <a:ext cx="5181600" cy="4165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765C5C1-4FD4-4958-99A0-BDADECA336BD}"/>
              </a:ext>
            </a:extLst>
          </p:cNvPr>
          <p:cNvSpPr>
            <a:spLocks noGrp="1"/>
          </p:cNvSpPr>
          <p:nvPr>
            <p:ph sz="half" idx="2"/>
          </p:nvPr>
        </p:nvSpPr>
        <p:spPr>
          <a:xfrm>
            <a:off x="6172200" y="2011679"/>
            <a:ext cx="5181600" cy="4165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D1B234-5D54-44E5-B41D-B205AAF50305}"/>
              </a:ext>
            </a:extLst>
          </p:cNvPr>
          <p:cNvSpPr>
            <a:spLocks noGrp="1"/>
          </p:cNvSpPr>
          <p:nvPr>
            <p:ph type="dt" sz="half" idx="10"/>
          </p:nvPr>
        </p:nvSpPr>
        <p:spPr/>
        <p:txBody>
          <a:bodyPr/>
          <a:lstStyle/>
          <a:p>
            <a:fld id="{F6CCBF3A-D7FB-4B97-8FD5-6FFB20CB1E84}" type="datetimeFigureOut">
              <a:rPr lang="en-US" smtClean="0"/>
              <a:t>1/25/23</a:t>
            </a:fld>
            <a:endParaRPr lang="en-US"/>
          </a:p>
        </p:txBody>
      </p:sp>
      <p:sp>
        <p:nvSpPr>
          <p:cNvPr id="6" name="Footer Placeholder 5">
            <a:extLst>
              <a:ext uri="{FF2B5EF4-FFF2-40B4-BE49-F238E27FC236}">
                <a16:creationId xmlns:a16="http://schemas.microsoft.com/office/drawing/2014/main" id="{0E67BCDB-6B96-45D6-B5E9-823A96EBD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239C5F-F16F-4AFD-98D1-FA3BB96AF2CD}"/>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1145947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44C1F-0040-4BBF-81A6-FD2E30637B0C}"/>
              </a:ext>
            </a:extLst>
          </p:cNvPr>
          <p:cNvSpPr>
            <a:spLocks noGrp="1"/>
          </p:cNvSpPr>
          <p:nvPr>
            <p:ph type="title"/>
          </p:nvPr>
        </p:nvSpPr>
        <p:spPr>
          <a:xfrm>
            <a:off x="839788" y="379780"/>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E2894A7-1DA1-44C1-8ED0-716279430690}"/>
              </a:ext>
            </a:extLst>
          </p:cNvPr>
          <p:cNvSpPr>
            <a:spLocks noGrp="1"/>
          </p:cNvSpPr>
          <p:nvPr>
            <p:ph type="body" idx="1"/>
          </p:nvPr>
        </p:nvSpPr>
        <p:spPr>
          <a:xfrm>
            <a:off x="839789" y="1824035"/>
            <a:ext cx="4997132" cy="681040"/>
          </a:xfrm>
        </p:spPr>
        <p:txBody>
          <a:bodyPr anchor="b"/>
          <a:lstStyle>
            <a:lvl1pPr marL="0" indent="0">
              <a:buNone/>
              <a:defRPr sz="2400" b="1" i="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09AB945-31E2-4B60-9076-CBB8F8594949}"/>
              </a:ext>
            </a:extLst>
          </p:cNvPr>
          <p:cNvSpPr>
            <a:spLocks noGrp="1"/>
          </p:cNvSpPr>
          <p:nvPr>
            <p:ph sz="half" idx="2"/>
          </p:nvPr>
        </p:nvSpPr>
        <p:spPr>
          <a:xfrm>
            <a:off x="839789" y="2505075"/>
            <a:ext cx="499713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71B3EA-2E84-4B8B-A104-81BD577424AD}"/>
              </a:ext>
            </a:extLst>
          </p:cNvPr>
          <p:cNvSpPr>
            <a:spLocks noGrp="1"/>
          </p:cNvSpPr>
          <p:nvPr>
            <p:ph type="body" sz="quarter" idx="3"/>
          </p:nvPr>
        </p:nvSpPr>
        <p:spPr>
          <a:xfrm>
            <a:off x="6355080" y="1824035"/>
            <a:ext cx="5000308" cy="681040"/>
          </a:xfrm>
        </p:spPr>
        <p:txBody>
          <a:bodyPr anchor="b"/>
          <a:lstStyle>
            <a:lvl1pPr marL="0" indent="0">
              <a:buNone/>
              <a:defRPr sz="2400" b="1" i="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511AB8-302C-476E-B80A-AA739911E304}"/>
              </a:ext>
            </a:extLst>
          </p:cNvPr>
          <p:cNvSpPr>
            <a:spLocks noGrp="1"/>
          </p:cNvSpPr>
          <p:nvPr>
            <p:ph sz="quarter" idx="4"/>
          </p:nvPr>
        </p:nvSpPr>
        <p:spPr>
          <a:xfrm>
            <a:off x="6355080" y="2505075"/>
            <a:ext cx="500030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B47C29-FE34-4E6E-9921-78C54673AAD9}"/>
              </a:ext>
            </a:extLst>
          </p:cNvPr>
          <p:cNvSpPr>
            <a:spLocks noGrp="1"/>
          </p:cNvSpPr>
          <p:nvPr>
            <p:ph type="dt" sz="half" idx="10"/>
          </p:nvPr>
        </p:nvSpPr>
        <p:spPr/>
        <p:txBody>
          <a:bodyPr/>
          <a:lstStyle/>
          <a:p>
            <a:fld id="{F6CCBF3A-D7FB-4B97-8FD5-6FFB20CB1E84}" type="datetimeFigureOut">
              <a:rPr lang="en-US" smtClean="0"/>
              <a:t>1/25/23</a:t>
            </a:fld>
            <a:endParaRPr lang="en-US"/>
          </a:p>
        </p:txBody>
      </p:sp>
      <p:sp>
        <p:nvSpPr>
          <p:cNvPr id="8" name="Footer Placeholder 7">
            <a:extLst>
              <a:ext uri="{FF2B5EF4-FFF2-40B4-BE49-F238E27FC236}">
                <a16:creationId xmlns:a16="http://schemas.microsoft.com/office/drawing/2014/main" id="{3CF6B420-A9CE-4BB6-A653-5C3ABC7D677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21DF8FE-1179-4798-B16D-AF1DFA266D4D}"/>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1443177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66F1A-0A68-4048-808F-CD7A9F3B0846}"/>
              </a:ext>
            </a:extLst>
          </p:cNvPr>
          <p:cNvSpPr>
            <a:spLocks noGrp="1"/>
          </p:cNvSpPr>
          <p:nvPr>
            <p:ph type="title"/>
          </p:nvPr>
        </p:nvSpPr>
        <p:spPr>
          <a:xfrm>
            <a:off x="838200" y="999592"/>
            <a:ext cx="10515600" cy="1573223"/>
          </a:xfrm>
        </p:spPr>
        <p:txBody>
          <a:bodyPr anchor="t"/>
          <a:lstStyle/>
          <a:p>
            <a:r>
              <a:rPr lang="en-US"/>
              <a:t>Click to edit Master title style</a:t>
            </a:r>
            <a:endParaRPr lang="en-US" dirty="0"/>
          </a:p>
        </p:txBody>
      </p:sp>
      <p:sp>
        <p:nvSpPr>
          <p:cNvPr id="3" name="Date Placeholder 2">
            <a:extLst>
              <a:ext uri="{FF2B5EF4-FFF2-40B4-BE49-F238E27FC236}">
                <a16:creationId xmlns:a16="http://schemas.microsoft.com/office/drawing/2014/main" id="{28ACB3E6-5365-48F5-8D2A-0B002BA357E3}"/>
              </a:ext>
            </a:extLst>
          </p:cNvPr>
          <p:cNvSpPr>
            <a:spLocks noGrp="1"/>
          </p:cNvSpPr>
          <p:nvPr>
            <p:ph type="dt" sz="half" idx="10"/>
          </p:nvPr>
        </p:nvSpPr>
        <p:spPr/>
        <p:txBody>
          <a:bodyPr/>
          <a:lstStyle/>
          <a:p>
            <a:fld id="{F6CCBF3A-D7FB-4B97-8FD5-6FFB20CB1E84}" type="datetimeFigureOut">
              <a:rPr lang="en-US" smtClean="0"/>
              <a:t>1/25/23</a:t>
            </a:fld>
            <a:endParaRPr lang="en-US"/>
          </a:p>
        </p:txBody>
      </p:sp>
      <p:sp>
        <p:nvSpPr>
          <p:cNvPr id="4" name="Footer Placeholder 3">
            <a:extLst>
              <a:ext uri="{FF2B5EF4-FFF2-40B4-BE49-F238E27FC236}">
                <a16:creationId xmlns:a16="http://schemas.microsoft.com/office/drawing/2014/main" id="{FF7D8EE9-4D97-4B2F-8D38-41CB9EE774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2C5952-0A27-4FAB-A3FD-12003787676B}"/>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706303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D08427-909D-4679-9192-BC99557A7D06}"/>
              </a:ext>
            </a:extLst>
          </p:cNvPr>
          <p:cNvSpPr>
            <a:spLocks noGrp="1"/>
          </p:cNvSpPr>
          <p:nvPr>
            <p:ph type="dt" sz="half" idx="10"/>
          </p:nvPr>
        </p:nvSpPr>
        <p:spPr/>
        <p:txBody>
          <a:bodyPr/>
          <a:lstStyle/>
          <a:p>
            <a:fld id="{F6CCBF3A-D7FB-4B97-8FD5-6FFB20CB1E84}" type="datetimeFigureOut">
              <a:rPr lang="en-US" smtClean="0"/>
              <a:t>1/25/23</a:t>
            </a:fld>
            <a:endParaRPr lang="en-US"/>
          </a:p>
        </p:txBody>
      </p:sp>
      <p:sp>
        <p:nvSpPr>
          <p:cNvPr id="3" name="Footer Placeholder 2">
            <a:extLst>
              <a:ext uri="{FF2B5EF4-FFF2-40B4-BE49-F238E27FC236}">
                <a16:creationId xmlns:a16="http://schemas.microsoft.com/office/drawing/2014/main" id="{508E39A6-1E09-42B5-85B4-7E8B5AB2AE7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938940-01DD-4C97-8649-E01C3B0EDF7C}"/>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3016440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93B3D-D568-40B4-A73A-1C8EA9ABB098}"/>
              </a:ext>
            </a:extLst>
          </p:cNvPr>
          <p:cNvSpPr>
            <a:spLocks noGrp="1"/>
          </p:cNvSpPr>
          <p:nvPr>
            <p:ph type="title"/>
          </p:nvPr>
        </p:nvSpPr>
        <p:spPr>
          <a:xfrm>
            <a:off x="839789" y="457200"/>
            <a:ext cx="3691818" cy="17018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D586EB3-917A-43B7-85BB-D00B5D2F07E4}"/>
              </a:ext>
            </a:extLst>
          </p:cNvPr>
          <p:cNvSpPr>
            <a:spLocks noGrp="1"/>
          </p:cNvSpPr>
          <p:nvPr>
            <p:ph idx="1"/>
          </p:nvPr>
        </p:nvSpPr>
        <p:spPr>
          <a:xfrm>
            <a:off x="5514798" y="987425"/>
            <a:ext cx="5840589" cy="50323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7AC029-3BC1-4637-A7F9-BC786DC26A38}"/>
              </a:ext>
            </a:extLst>
          </p:cNvPr>
          <p:cNvSpPr>
            <a:spLocks noGrp="1"/>
          </p:cNvSpPr>
          <p:nvPr>
            <p:ph type="body" sz="half" idx="2"/>
          </p:nvPr>
        </p:nvSpPr>
        <p:spPr>
          <a:xfrm>
            <a:off x="839789" y="2372360"/>
            <a:ext cx="3691817" cy="349662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90B948-89C5-4AC5-B7A0-17136F5C5A6A}"/>
              </a:ext>
            </a:extLst>
          </p:cNvPr>
          <p:cNvSpPr>
            <a:spLocks noGrp="1"/>
          </p:cNvSpPr>
          <p:nvPr>
            <p:ph type="dt" sz="half" idx="10"/>
          </p:nvPr>
        </p:nvSpPr>
        <p:spPr/>
        <p:txBody>
          <a:bodyPr/>
          <a:lstStyle/>
          <a:p>
            <a:fld id="{F6CCBF3A-D7FB-4B97-8FD5-6FFB20CB1E84}" type="datetimeFigureOut">
              <a:rPr lang="en-US" smtClean="0"/>
              <a:t>1/25/23</a:t>
            </a:fld>
            <a:endParaRPr lang="en-US"/>
          </a:p>
        </p:txBody>
      </p:sp>
      <p:sp>
        <p:nvSpPr>
          <p:cNvPr id="6" name="Footer Placeholder 5">
            <a:extLst>
              <a:ext uri="{FF2B5EF4-FFF2-40B4-BE49-F238E27FC236}">
                <a16:creationId xmlns:a16="http://schemas.microsoft.com/office/drawing/2014/main" id="{F3A6C8C5-652F-46CB-BD26-E262B057FA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FB50CB-E91F-4B71-81F0-800F2B51A344}"/>
              </a:ext>
            </a:extLst>
          </p:cNvPr>
          <p:cNvSpPr>
            <a:spLocks noGrp="1"/>
          </p:cNvSpPr>
          <p:nvPr>
            <p:ph type="sldNum" sz="quarter" idx="12"/>
          </p:nvPr>
        </p:nvSpPr>
        <p:spPr/>
        <p:txBody>
          <a:bodyPr/>
          <a:lstStyle/>
          <a:p>
            <a:fld id="{3109D357-8067-4A1F-97B2-93C5160B78D9}" type="slidenum">
              <a:rPr lang="en-US" smtClean="0"/>
              <a:t>‹#›</a:t>
            </a:fld>
            <a:endParaRPr lang="en-US"/>
          </a:p>
        </p:txBody>
      </p:sp>
      <p:cxnSp>
        <p:nvCxnSpPr>
          <p:cNvPr id="8" name="Straight Connector 7">
            <a:extLst>
              <a:ext uri="{FF2B5EF4-FFF2-40B4-BE49-F238E27FC236}">
                <a16:creationId xmlns:a16="http://schemas.microsoft.com/office/drawing/2014/main" id="{8B69B885-FDB8-4C62-A285-A0CDC49A6B0C}"/>
              </a:ext>
            </a:extLst>
          </p:cNvPr>
          <p:cNvCxnSpPr>
            <a:cxnSpLocks/>
          </p:cNvCxnSpPr>
          <p:nvPr/>
        </p:nvCxnSpPr>
        <p:spPr>
          <a:xfrm>
            <a:off x="502320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6595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F941E-6445-4840-81AE-104EF7A4F7E9}"/>
              </a:ext>
            </a:extLst>
          </p:cNvPr>
          <p:cNvSpPr>
            <a:spLocks noGrp="1"/>
          </p:cNvSpPr>
          <p:nvPr>
            <p:ph type="title"/>
          </p:nvPr>
        </p:nvSpPr>
        <p:spPr>
          <a:xfrm>
            <a:off x="839789" y="457200"/>
            <a:ext cx="3696652" cy="17018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B3F8B866-E32B-4AE7-AEF3-6974AE3288F3}"/>
              </a:ext>
            </a:extLst>
          </p:cNvPr>
          <p:cNvSpPr>
            <a:spLocks noGrp="1"/>
          </p:cNvSpPr>
          <p:nvPr>
            <p:ph type="pic" idx="1"/>
          </p:nvPr>
        </p:nvSpPr>
        <p:spPr>
          <a:xfrm>
            <a:off x="5786120" y="838200"/>
            <a:ext cx="5603238" cy="5181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E2ABB7A-E157-499A-B224-C2313181F569}"/>
              </a:ext>
            </a:extLst>
          </p:cNvPr>
          <p:cNvSpPr>
            <a:spLocks noGrp="1"/>
          </p:cNvSpPr>
          <p:nvPr>
            <p:ph type="body" sz="half" idx="2"/>
          </p:nvPr>
        </p:nvSpPr>
        <p:spPr>
          <a:xfrm>
            <a:off x="839789" y="2367280"/>
            <a:ext cx="3696652" cy="350170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C77283-E2B8-405E-BB6E-9F121140E506}"/>
              </a:ext>
            </a:extLst>
          </p:cNvPr>
          <p:cNvSpPr>
            <a:spLocks noGrp="1"/>
          </p:cNvSpPr>
          <p:nvPr>
            <p:ph type="dt" sz="half" idx="10"/>
          </p:nvPr>
        </p:nvSpPr>
        <p:spPr/>
        <p:txBody>
          <a:bodyPr/>
          <a:lstStyle/>
          <a:p>
            <a:fld id="{F6CCBF3A-D7FB-4B97-8FD5-6FFB20CB1E84}" type="datetimeFigureOut">
              <a:rPr lang="en-US" smtClean="0"/>
              <a:t>1/25/23</a:t>
            </a:fld>
            <a:endParaRPr lang="en-US"/>
          </a:p>
        </p:txBody>
      </p:sp>
      <p:sp>
        <p:nvSpPr>
          <p:cNvPr id="6" name="Footer Placeholder 5">
            <a:extLst>
              <a:ext uri="{FF2B5EF4-FFF2-40B4-BE49-F238E27FC236}">
                <a16:creationId xmlns:a16="http://schemas.microsoft.com/office/drawing/2014/main" id="{F9F21F05-EB94-417F-B19B-96FF3D9ECA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B7C3C7-B6DB-4064-8E66-9FB770C888ED}"/>
              </a:ext>
            </a:extLst>
          </p:cNvPr>
          <p:cNvSpPr>
            <a:spLocks noGrp="1"/>
          </p:cNvSpPr>
          <p:nvPr>
            <p:ph type="sldNum" sz="quarter" idx="12"/>
          </p:nvPr>
        </p:nvSpPr>
        <p:spPr/>
        <p:txBody>
          <a:bodyPr/>
          <a:lstStyle/>
          <a:p>
            <a:fld id="{3109D357-8067-4A1F-97B2-93C5160B78D9}" type="slidenum">
              <a:rPr lang="en-US" smtClean="0"/>
              <a:t>‹#›</a:t>
            </a:fld>
            <a:endParaRPr lang="en-US"/>
          </a:p>
        </p:txBody>
      </p:sp>
      <p:cxnSp>
        <p:nvCxnSpPr>
          <p:cNvPr id="8" name="Straight Connector 7">
            <a:extLst>
              <a:ext uri="{FF2B5EF4-FFF2-40B4-BE49-F238E27FC236}">
                <a16:creationId xmlns:a16="http://schemas.microsoft.com/office/drawing/2014/main" id="{51E233FA-220A-423F-907E-5F81526A28A0}"/>
              </a:ext>
            </a:extLst>
          </p:cNvPr>
          <p:cNvCxnSpPr>
            <a:cxnSpLocks/>
          </p:cNvCxnSpPr>
          <p:nvPr/>
        </p:nvCxnSpPr>
        <p:spPr>
          <a:xfrm>
            <a:off x="502320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2249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476A66-BE83-43F9-A28B-02DF7879AD52}"/>
              </a:ext>
            </a:extLst>
          </p:cNvPr>
          <p:cNvSpPr>
            <a:spLocks noGrp="1"/>
          </p:cNvSpPr>
          <p:nvPr>
            <p:ph type="title"/>
          </p:nvPr>
        </p:nvSpPr>
        <p:spPr>
          <a:xfrm>
            <a:off x="838200" y="584990"/>
            <a:ext cx="10515600" cy="1116811"/>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9D76E94-F276-4F0F-8DD9-B1F8A3198AE1}"/>
              </a:ext>
            </a:extLst>
          </p:cNvPr>
          <p:cNvSpPr>
            <a:spLocks noGrp="1"/>
          </p:cNvSpPr>
          <p:nvPr>
            <p:ph type="body" idx="1"/>
          </p:nvPr>
        </p:nvSpPr>
        <p:spPr>
          <a:xfrm>
            <a:off x="838200" y="2061469"/>
            <a:ext cx="10515600"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4AD964E-3A2E-4DB9-B96A-EDE144A47BDC}"/>
              </a:ext>
            </a:extLst>
          </p:cNvPr>
          <p:cNvSpPr>
            <a:spLocks noGrp="1"/>
          </p:cNvSpPr>
          <p:nvPr>
            <p:ph type="dt" sz="half" idx="2"/>
          </p:nvPr>
        </p:nvSpPr>
        <p:spPr>
          <a:xfrm rot="5400000">
            <a:off x="10425981" y="4687095"/>
            <a:ext cx="2706690" cy="365125"/>
          </a:xfrm>
          <a:prstGeom prst="rect">
            <a:avLst/>
          </a:prstGeom>
        </p:spPr>
        <p:txBody>
          <a:bodyPr vert="horz" lIns="91440" tIns="45720" rIns="91440" bIns="45720" rtlCol="0" anchor="ctr"/>
          <a:lstStyle>
            <a:lvl1pPr algn="r">
              <a:defRPr sz="1000">
                <a:solidFill>
                  <a:schemeClr val="tx1"/>
                </a:solidFill>
              </a:defRPr>
            </a:lvl1pPr>
          </a:lstStyle>
          <a:p>
            <a:fld id="{F6CCBF3A-D7FB-4B97-8FD5-6FFB20CB1E84}" type="datetimeFigureOut">
              <a:rPr lang="en-US" smtClean="0"/>
              <a:t>1/25/23</a:t>
            </a:fld>
            <a:endParaRPr lang="en-US"/>
          </a:p>
        </p:txBody>
      </p:sp>
      <p:sp>
        <p:nvSpPr>
          <p:cNvPr id="5" name="Footer Placeholder 4">
            <a:extLst>
              <a:ext uri="{FF2B5EF4-FFF2-40B4-BE49-F238E27FC236}">
                <a16:creationId xmlns:a16="http://schemas.microsoft.com/office/drawing/2014/main" id="{0DACB382-EE11-430D-941A-DB76EEB7F2D5}"/>
              </a:ext>
            </a:extLst>
          </p:cNvPr>
          <p:cNvSpPr>
            <a:spLocks noGrp="1"/>
          </p:cNvSpPr>
          <p:nvPr>
            <p:ph type="ftr" sz="quarter" idx="3"/>
          </p:nvPr>
        </p:nvSpPr>
        <p:spPr>
          <a:xfrm rot="5400000">
            <a:off x="-1131161" y="1592957"/>
            <a:ext cx="2973522"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A3C562FE-ACD1-43F2-A3DE-5B11E10B7EA5}"/>
              </a:ext>
            </a:extLst>
          </p:cNvPr>
          <p:cNvSpPr>
            <a:spLocks noGrp="1"/>
          </p:cNvSpPr>
          <p:nvPr>
            <p:ph type="sldNum" sz="quarter" idx="4"/>
          </p:nvPr>
        </p:nvSpPr>
        <p:spPr>
          <a:xfrm>
            <a:off x="11512296" y="6356350"/>
            <a:ext cx="574620" cy="365125"/>
          </a:xfrm>
          <a:prstGeom prst="rect">
            <a:avLst/>
          </a:prstGeom>
        </p:spPr>
        <p:txBody>
          <a:bodyPr vert="horz" lIns="91440" tIns="45720" rIns="91440" bIns="45720" rtlCol="0" anchor="ctr"/>
          <a:lstStyle>
            <a:lvl1pPr algn="ctr">
              <a:defRPr sz="1000">
                <a:solidFill>
                  <a:schemeClr val="tx1"/>
                </a:solidFill>
              </a:defRPr>
            </a:lvl1pPr>
          </a:lstStyle>
          <a:p>
            <a:fld id="{3109D357-8067-4A1F-97B2-93C5160B78D9}" type="slidenum">
              <a:rPr lang="en-US" smtClean="0"/>
              <a:t>‹#›</a:t>
            </a:fld>
            <a:endParaRPr lang="en-US"/>
          </a:p>
        </p:txBody>
      </p:sp>
      <p:cxnSp>
        <p:nvCxnSpPr>
          <p:cNvPr id="13" name="Straight Connector 12">
            <a:extLst>
              <a:ext uri="{FF2B5EF4-FFF2-40B4-BE49-F238E27FC236}">
                <a16:creationId xmlns:a16="http://schemas.microsoft.com/office/drawing/2014/main" id="{1EB34A3B-1FD5-48FF-9982-1E64C864C01D}"/>
              </a:ext>
            </a:extLst>
          </p:cNvPr>
          <p:cNvCxnSpPr>
            <a:cxnSpLocks/>
          </p:cNvCxnSpPr>
          <p:nvPr/>
        </p:nvCxnSpPr>
        <p:spPr>
          <a:xfrm flipH="1">
            <a:off x="4" y="1824111"/>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0647247"/>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SzPct val="80000"/>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10000"/>
        </a:lnSpc>
        <a:spcBef>
          <a:spcPts val="500"/>
        </a:spcBef>
        <a:buSzPct val="80000"/>
        <a:buFont typeface="Goudy Old Style" panose="02020502050305020303" pitchFamily="18" charset="0"/>
        <a:buChar char="–"/>
        <a:defRPr sz="1800" i="1" kern="1200">
          <a:solidFill>
            <a:schemeClr val="tx1"/>
          </a:solidFill>
          <a:latin typeface="+mn-lt"/>
          <a:ea typeface="+mn-ea"/>
          <a:cs typeface="+mn-cs"/>
        </a:defRPr>
      </a:lvl2pPr>
      <a:lvl3pPr marL="822960" indent="-228600" algn="l" defTabSz="914400" rtl="0" eaLnBrk="1" latinLnBrk="0" hangingPunct="1">
        <a:lnSpc>
          <a:spcPct val="110000"/>
        </a:lnSpc>
        <a:spcBef>
          <a:spcPts val="500"/>
        </a:spcBef>
        <a:buSzPct val="80000"/>
        <a:buFont typeface="Arial" panose="020B0604020202020204" pitchFamily="34" charset="0"/>
        <a:buChar char="•"/>
        <a:defRPr sz="1600" kern="1200">
          <a:solidFill>
            <a:schemeClr val="tx1"/>
          </a:solidFill>
          <a:latin typeface="+mn-lt"/>
          <a:ea typeface="+mn-ea"/>
          <a:cs typeface="+mn-cs"/>
        </a:defRPr>
      </a:lvl3pPr>
      <a:lvl4pPr marL="1097280" indent="-228600" algn="l" defTabSz="914400" rtl="0" eaLnBrk="1" latinLnBrk="0" hangingPunct="1">
        <a:lnSpc>
          <a:spcPct val="110000"/>
        </a:lnSpc>
        <a:spcBef>
          <a:spcPts val="500"/>
        </a:spcBef>
        <a:buSzPct val="80000"/>
        <a:buFont typeface="Goudy Old Style" panose="02020502050305020303" pitchFamily="18" charset="0"/>
        <a:buChar char="–"/>
        <a:defRPr sz="1400" i="1" kern="1200">
          <a:solidFill>
            <a:schemeClr val="tx1"/>
          </a:solidFill>
          <a:latin typeface="+mn-lt"/>
          <a:ea typeface="+mn-ea"/>
          <a:cs typeface="+mn-cs"/>
        </a:defRPr>
      </a:lvl4pPr>
      <a:lvl5pPr marL="1371600" indent="-228600" algn="l" defTabSz="914400" rtl="0" eaLnBrk="1" latinLnBrk="0" hangingPunct="1">
        <a:lnSpc>
          <a:spcPct val="110000"/>
        </a:lnSpc>
        <a:spcBef>
          <a:spcPts val="500"/>
        </a:spcBef>
        <a:buSzPct val="8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11" Type="http://schemas.microsoft.com/office/2007/relationships/hdphoto" Target="../media/hdphoto6.wdp"/><Relationship Id="rId5" Type="http://schemas.openxmlformats.org/officeDocument/2006/relationships/image" Target="../media/image26.png"/><Relationship Id="rId10" Type="http://schemas.openxmlformats.org/officeDocument/2006/relationships/image" Target="../media/image30.png"/><Relationship Id="rId4" Type="http://schemas.openxmlformats.org/officeDocument/2006/relationships/image" Target="../media/image25.png"/><Relationship Id="rId9" Type="http://schemas.microsoft.com/office/2007/relationships/hdphoto" Target="../media/hdphoto5.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260.png"/><Relationship Id="rId3" Type="http://schemas.openxmlformats.org/officeDocument/2006/relationships/image" Target="../media/image31.png"/><Relationship Id="rId7" Type="http://schemas.openxmlformats.org/officeDocument/2006/relationships/image" Target="../media/image230.png"/><Relationship Id="rId12" Type="http://schemas.openxmlformats.org/officeDocument/2006/relationships/customXml" Target="../ink/ink5.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250.png"/><Relationship Id="rId5" Type="http://schemas.openxmlformats.org/officeDocument/2006/relationships/image" Target="../media/image220.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240.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8.svg"/></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9.png"/><Relationship Id="rId7" Type="http://schemas.microsoft.com/office/2007/relationships/hdphoto" Target="../media/hdphoto2.wdp"/><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jpg"/><Relationship Id="rId4" Type="http://schemas.microsoft.com/office/2007/relationships/hdphoto" Target="../media/hdphoto1.wdp"/><Relationship Id="rId9" Type="http://schemas.microsoft.com/office/2007/relationships/hdphoto" Target="../media/hdphoto4.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eb of dots connected">
            <a:extLst>
              <a:ext uri="{FF2B5EF4-FFF2-40B4-BE49-F238E27FC236}">
                <a16:creationId xmlns:a16="http://schemas.microsoft.com/office/drawing/2014/main" id="{4A7383B9-AB60-BF36-6DB2-96109CF6170C}"/>
              </a:ext>
            </a:extLst>
          </p:cNvPr>
          <p:cNvPicPr>
            <a:picLocks noChangeAspect="1"/>
          </p:cNvPicPr>
          <p:nvPr/>
        </p:nvPicPr>
        <p:blipFill rotWithShape="1">
          <a:blip r:embed="rId2"/>
          <a:srcRect l="20256" r="189"/>
          <a:stretch/>
        </p:blipFill>
        <p:spPr>
          <a:xfrm>
            <a:off x="20" y="10"/>
            <a:ext cx="12191979" cy="6857990"/>
          </a:xfrm>
          <a:prstGeom prst="rect">
            <a:avLst/>
          </a:prstGeom>
        </p:spPr>
      </p:pic>
      <p:sp>
        <p:nvSpPr>
          <p:cNvPr id="7" name="Title 1">
            <a:extLst>
              <a:ext uri="{FF2B5EF4-FFF2-40B4-BE49-F238E27FC236}">
                <a16:creationId xmlns:a16="http://schemas.microsoft.com/office/drawing/2014/main" id="{635E689F-1977-1F36-67E0-69EA1ECF0812}"/>
              </a:ext>
            </a:extLst>
          </p:cNvPr>
          <p:cNvSpPr>
            <a:spLocks noGrp="1"/>
          </p:cNvSpPr>
          <p:nvPr>
            <p:ph type="ctrTitle"/>
          </p:nvPr>
        </p:nvSpPr>
        <p:spPr>
          <a:xfrm>
            <a:off x="92765" y="1305839"/>
            <a:ext cx="5592417" cy="4246322"/>
          </a:xfrm>
          <a:solidFill>
            <a:schemeClr val="bg1">
              <a:alpha val="78000"/>
            </a:schemeClr>
          </a:solidFill>
        </p:spPr>
        <p:txBody>
          <a:bodyPr>
            <a:normAutofit/>
          </a:bodyPr>
          <a:lstStyle/>
          <a:p>
            <a:r>
              <a:rPr lang="en-US" sz="4400" cap="small" dirty="0"/>
              <a:t>Stress Neurocircuitry &amp; </a:t>
            </a:r>
            <a:br>
              <a:rPr lang="en-US" sz="4400" cap="small" dirty="0"/>
            </a:br>
            <a:r>
              <a:rPr lang="en-US" sz="4400" cap="small" dirty="0"/>
              <a:t>Airway Inflammation </a:t>
            </a:r>
            <a:br>
              <a:rPr lang="en-US" sz="4400" cap="small" dirty="0"/>
            </a:br>
            <a:r>
              <a:rPr lang="en-US" sz="4400" cap="small" dirty="0"/>
              <a:t>in Asthma</a:t>
            </a:r>
          </a:p>
        </p:txBody>
      </p:sp>
      <p:sp>
        <p:nvSpPr>
          <p:cNvPr id="3" name="Title 1">
            <a:extLst>
              <a:ext uri="{FF2B5EF4-FFF2-40B4-BE49-F238E27FC236}">
                <a16:creationId xmlns:a16="http://schemas.microsoft.com/office/drawing/2014/main" id="{F852156C-445D-5E9C-248E-5B2BC2375C19}"/>
              </a:ext>
            </a:extLst>
          </p:cNvPr>
          <p:cNvSpPr txBox="1">
            <a:spLocks/>
          </p:cNvSpPr>
          <p:nvPr/>
        </p:nvSpPr>
        <p:spPr>
          <a:xfrm>
            <a:off x="92765" y="5552161"/>
            <a:ext cx="6554220" cy="813752"/>
          </a:xfrm>
          <a:prstGeom prst="rect">
            <a:avLst/>
          </a:prstGeom>
          <a:solidFill>
            <a:schemeClr val="bg1">
              <a:alpha val="78000"/>
            </a:schemeClr>
          </a:solidFill>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en-US" sz="2000" dirty="0">
                <a:latin typeface="+mn-lt"/>
              </a:rPr>
              <a:t>Estelle</a:t>
            </a:r>
            <a:r>
              <a:rPr lang="en-US" sz="2000" cap="small" dirty="0">
                <a:latin typeface="+mn-lt"/>
              </a:rPr>
              <a:t> </a:t>
            </a:r>
            <a:r>
              <a:rPr lang="en-US" sz="2000" dirty="0">
                <a:latin typeface="+mn-lt"/>
              </a:rPr>
              <a:t>Higgins, William </a:t>
            </a:r>
            <a:r>
              <a:rPr lang="en-US" sz="2000" dirty="0" err="1">
                <a:latin typeface="+mn-lt"/>
              </a:rPr>
              <a:t>Busse</a:t>
            </a:r>
            <a:r>
              <a:rPr lang="en-US" sz="2000" dirty="0">
                <a:latin typeface="+mn-lt"/>
              </a:rPr>
              <a:t>, Stephane </a:t>
            </a:r>
            <a:r>
              <a:rPr lang="en-US" sz="2000" dirty="0" err="1">
                <a:latin typeface="+mn-lt"/>
              </a:rPr>
              <a:t>Esnault</a:t>
            </a:r>
            <a:r>
              <a:rPr lang="en-US" sz="2000" dirty="0">
                <a:latin typeface="+mn-lt"/>
              </a:rPr>
              <a:t>, Danika Klaus, Melissa Rosenkranz</a:t>
            </a:r>
          </a:p>
          <a:p>
            <a:r>
              <a:rPr lang="en-US" sz="2000" i="1" dirty="0">
                <a:latin typeface="+mn-lt"/>
              </a:rPr>
              <a:t>University of Wisconsin-Madison</a:t>
            </a:r>
          </a:p>
        </p:txBody>
      </p:sp>
    </p:spTree>
    <p:extLst>
      <p:ext uri="{BB962C8B-B14F-4D97-AF65-F5344CB8AC3E}">
        <p14:creationId xmlns:p14="http://schemas.microsoft.com/office/powerpoint/2010/main" val="819684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5C99E-859E-B0E9-C9B1-88AF3FAF60D3}"/>
              </a:ext>
            </a:extLst>
          </p:cNvPr>
          <p:cNvSpPr>
            <a:spLocks noGrp="1"/>
          </p:cNvSpPr>
          <p:nvPr>
            <p:ph type="title"/>
          </p:nvPr>
        </p:nvSpPr>
        <p:spPr>
          <a:xfrm>
            <a:off x="838200" y="584991"/>
            <a:ext cx="10515600" cy="1727149"/>
          </a:xfrm>
        </p:spPr>
        <p:txBody>
          <a:bodyPr>
            <a:normAutofit fontScale="90000"/>
          </a:bodyPr>
          <a:lstStyle/>
          <a:p>
            <a:r>
              <a:rPr lang="en-US" cap="small" dirty="0"/>
              <a:t>IL-23A Expression Post-Airway Challenge Increase is Associated with Stress-Related Amygdala Activation </a:t>
            </a:r>
            <a:endParaRPr lang="en-US" sz="3200" cap="small" dirty="0"/>
          </a:p>
        </p:txBody>
      </p:sp>
      <p:pic>
        <p:nvPicPr>
          <p:cNvPr id="9" name="Content Placeholder 8">
            <a:extLst>
              <a:ext uri="{FF2B5EF4-FFF2-40B4-BE49-F238E27FC236}">
                <a16:creationId xmlns:a16="http://schemas.microsoft.com/office/drawing/2014/main" id="{5CE39F40-4D41-D951-6DBD-FC79F7FF1B55}"/>
              </a:ext>
            </a:extLst>
          </p:cNvPr>
          <p:cNvPicPr>
            <a:picLocks noGrp="1" noChangeAspect="1"/>
          </p:cNvPicPr>
          <p:nvPr>
            <p:ph idx="1"/>
          </p:nvPr>
        </p:nvPicPr>
        <p:blipFill rotWithShape="1">
          <a:blip r:embed="rId3"/>
          <a:srcRect l="3218" t="22579" r="69976" b="17017"/>
          <a:stretch/>
        </p:blipFill>
        <p:spPr>
          <a:xfrm>
            <a:off x="578671" y="3051730"/>
            <a:ext cx="2783989" cy="2287713"/>
          </a:xfrm>
        </p:spPr>
      </p:pic>
      <p:sp>
        <p:nvSpPr>
          <p:cNvPr id="13" name="Content Placeholder 2">
            <a:extLst>
              <a:ext uri="{FF2B5EF4-FFF2-40B4-BE49-F238E27FC236}">
                <a16:creationId xmlns:a16="http://schemas.microsoft.com/office/drawing/2014/main" id="{1456EC4A-6F55-3F70-1D87-3CCD51A5FC18}"/>
              </a:ext>
            </a:extLst>
          </p:cNvPr>
          <p:cNvSpPr txBox="1">
            <a:spLocks/>
          </p:cNvSpPr>
          <p:nvPr/>
        </p:nvSpPr>
        <p:spPr>
          <a:xfrm>
            <a:off x="6055056" y="1882479"/>
            <a:ext cx="1417582" cy="860696"/>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buNone/>
            </a:pPr>
            <a:r>
              <a:rPr lang="en-US" sz="1400" i="1" dirty="0"/>
              <a:t>Greater increase in inflammation, </a:t>
            </a:r>
          </a:p>
          <a:p>
            <a:pPr marL="0" indent="0">
              <a:spcBef>
                <a:spcPts val="0"/>
              </a:spcBef>
              <a:buNone/>
            </a:pPr>
            <a:r>
              <a:rPr lang="en-US" sz="1400" i="1" dirty="0"/>
              <a:t>in stress vs control</a:t>
            </a:r>
            <a:endParaRPr lang="en-US" sz="1600" dirty="0"/>
          </a:p>
          <a:p>
            <a:endParaRPr lang="en-US" sz="1600" dirty="0"/>
          </a:p>
        </p:txBody>
      </p:sp>
      <p:cxnSp>
        <p:nvCxnSpPr>
          <p:cNvPr id="14" name="Straight Arrow Connector 13">
            <a:extLst>
              <a:ext uri="{FF2B5EF4-FFF2-40B4-BE49-F238E27FC236}">
                <a16:creationId xmlns:a16="http://schemas.microsoft.com/office/drawing/2014/main" id="{46AA2258-A091-79CE-8889-58320B808C4D}"/>
              </a:ext>
            </a:extLst>
          </p:cNvPr>
          <p:cNvCxnSpPr/>
          <p:nvPr/>
        </p:nvCxnSpPr>
        <p:spPr>
          <a:xfrm flipV="1">
            <a:off x="6393442" y="2772465"/>
            <a:ext cx="0" cy="29158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Content Placeholder 8">
            <a:extLst>
              <a:ext uri="{FF2B5EF4-FFF2-40B4-BE49-F238E27FC236}">
                <a16:creationId xmlns:a16="http://schemas.microsoft.com/office/drawing/2014/main" id="{58D75687-E563-CA55-31C0-11D44F524CA2}"/>
              </a:ext>
            </a:extLst>
          </p:cNvPr>
          <p:cNvPicPr>
            <a:picLocks noChangeAspect="1"/>
          </p:cNvPicPr>
          <p:nvPr/>
        </p:nvPicPr>
        <p:blipFill rotWithShape="1">
          <a:blip r:embed="rId3"/>
          <a:srcRect l="39313" t="23565" r="39334" b="21911"/>
          <a:stretch/>
        </p:blipFill>
        <p:spPr>
          <a:xfrm>
            <a:off x="3479909" y="3029448"/>
            <a:ext cx="2456798" cy="2287713"/>
          </a:xfrm>
          <a:prstGeom prst="rect">
            <a:avLst/>
          </a:prstGeom>
        </p:spPr>
      </p:pic>
      <p:sp>
        <p:nvSpPr>
          <p:cNvPr id="20" name="Content Placeholder 2">
            <a:extLst>
              <a:ext uri="{FF2B5EF4-FFF2-40B4-BE49-F238E27FC236}">
                <a16:creationId xmlns:a16="http://schemas.microsoft.com/office/drawing/2014/main" id="{ABD16AB0-63F7-EFDE-50E5-EA7255A5FF83}"/>
              </a:ext>
            </a:extLst>
          </p:cNvPr>
          <p:cNvSpPr txBox="1">
            <a:spLocks/>
          </p:cNvSpPr>
          <p:nvPr/>
        </p:nvSpPr>
        <p:spPr>
          <a:xfrm>
            <a:off x="2609222" y="5346280"/>
            <a:ext cx="1610741" cy="478852"/>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buNone/>
            </a:pPr>
            <a:r>
              <a:rPr lang="en-US" sz="1800" i="1" dirty="0"/>
              <a:t>p &lt; .05 corrected</a:t>
            </a:r>
            <a:endParaRPr lang="en-US" dirty="0"/>
          </a:p>
          <a:p>
            <a:endParaRPr lang="en-US" dirty="0"/>
          </a:p>
        </p:txBody>
      </p:sp>
      <p:pic>
        <p:nvPicPr>
          <p:cNvPr id="4" name="Picture 3">
            <a:extLst>
              <a:ext uri="{FF2B5EF4-FFF2-40B4-BE49-F238E27FC236}">
                <a16:creationId xmlns:a16="http://schemas.microsoft.com/office/drawing/2014/main" id="{C0C551D0-160E-8ABC-E695-14C2D5D72B23}"/>
              </a:ext>
            </a:extLst>
          </p:cNvPr>
          <p:cNvPicPr>
            <a:picLocks noChangeAspect="1"/>
          </p:cNvPicPr>
          <p:nvPr/>
        </p:nvPicPr>
        <p:blipFill>
          <a:blip r:embed="rId4"/>
          <a:stretch>
            <a:fillRect/>
          </a:stretch>
        </p:blipFill>
        <p:spPr>
          <a:xfrm>
            <a:off x="6579391" y="2772465"/>
            <a:ext cx="5004093" cy="3096329"/>
          </a:xfrm>
          <a:prstGeom prst="rect">
            <a:avLst/>
          </a:prstGeom>
        </p:spPr>
      </p:pic>
      <p:sp>
        <p:nvSpPr>
          <p:cNvPr id="3" name="Content Placeholder 2">
            <a:extLst>
              <a:ext uri="{FF2B5EF4-FFF2-40B4-BE49-F238E27FC236}">
                <a16:creationId xmlns:a16="http://schemas.microsoft.com/office/drawing/2014/main" id="{19AC60AC-2E57-C402-63C7-06F6A4A89F95}"/>
              </a:ext>
            </a:extLst>
          </p:cNvPr>
          <p:cNvSpPr txBox="1">
            <a:spLocks/>
          </p:cNvSpPr>
          <p:nvPr/>
        </p:nvSpPr>
        <p:spPr>
          <a:xfrm>
            <a:off x="11114316" y="5809336"/>
            <a:ext cx="1077684" cy="860696"/>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buNone/>
            </a:pPr>
            <a:r>
              <a:rPr lang="en-US" sz="1400" i="1" dirty="0"/>
              <a:t>Greater glucose metabolism, in stress vs control</a:t>
            </a:r>
            <a:endParaRPr lang="en-US" sz="1600" dirty="0"/>
          </a:p>
          <a:p>
            <a:endParaRPr lang="en-US" sz="1600" dirty="0"/>
          </a:p>
        </p:txBody>
      </p:sp>
      <p:cxnSp>
        <p:nvCxnSpPr>
          <p:cNvPr id="5" name="Straight Arrow Connector 4">
            <a:extLst>
              <a:ext uri="{FF2B5EF4-FFF2-40B4-BE49-F238E27FC236}">
                <a16:creationId xmlns:a16="http://schemas.microsoft.com/office/drawing/2014/main" id="{7AD7FB94-8792-AA90-5506-8BAF1789ED71}"/>
              </a:ext>
            </a:extLst>
          </p:cNvPr>
          <p:cNvCxnSpPr>
            <a:cxnSpLocks/>
          </p:cNvCxnSpPr>
          <p:nvPr/>
        </p:nvCxnSpPr>
        <p:spPr>
          <a:xfrm>
            <a:off x="7032812" y="6198740"/>
            <a:ext cx="385930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4844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5C99E-859E-B0E9-C9B1-88AF3FAF60D3}"/>
              </a:ext>
            </a:extLst>
          </p:cNvPr>
          <p:cNvSpPr>
            <a:spLocks noGrp="1"/>
          </p:cNvSpPr>
          <p:nvPr>
            <p:ph type="title"/>
          </p:nvPr>
        </p:nvSpPr>
        <p:spPr/>
        <p:txBody>
          <a:bodyPr>
            <a:normAutofit fontScale="90000"/>
          </a:bodyPr>
          <a:lstStyle/>
          <a:p>
            <a:r>
              <a:rPr lang="en-US" cap="small" dirty="0"/>
              <a:t>Results: </a:t>
            </a:r>
            <a:r>
              <a:rPr lang="en-US" sz="3200" cap="small" dirty="0"/>
              <a:t>Allergen Challenge Increases Inflammation</a:t>
            </a:r>
          </a:p>
        </p:txBody>
      </p:sp>
      <p:sp>
        <p:nvSpPr>
          <p:cNvPr id="3" name="Content Placeholder 2">
            <a:extLst>
              <a:ext uri="{FF2B5EF4-FFF2-40B4-BE49-F238E27FC236}">
                <a16:creationId xmlns:a16="http://schemas.microsoft.com/office/drawing/2014/main" id="{485C705A-5F9A-FC77-23D9-388A7D0C40A7}"/>
              </a:ext>
            </a:extLst>
          </p:cNvPr>
          <p:cNvSpPr>
            <a:spLocks noGrp="1"/>
          </p:cNvSpPr>
          <p:nvPr>
            <p:ph idx="1"/>
          </p:nvPr>
        </p:nvSpPr>
        <p:spPr>
          <a:xfrm>
            <a:off x="1097280" y="2108201"/>
            <a:ext cx="10058400" cy="458018"/>
          </a:xfrm>
        </p:spPr>
        <p:txBody>
          <a:bodyPr>
            <a:normAutofit/>
          </a:bodyPr>
          <a:lstStyle/>
          <a:p>
            <a:pPr>
              <a:spcBef>
                <a:spcPts val="200"/>
              </a:spcBef>
            </a:pPr>
            <a:r>
              <a:rPr lang="en-US" dirty="0"/>
              <a:t>Allergen challenge increases blood eosinophils (EOS); </a:t>
            </a:r>
            <a:r>
              <a:rPr lang="en-US" i="1" dirty="0"/>
              <a:t>more for those who were stressed</a:t>
            </a:r>
            <a:endParaRPr lang="en-US" dirty="0"/>
          </a:p>
        </p:txBody>
      </p:sp>
      <p:pic>
        <p:nvPicPr>
          <p:cNvPr id="5" name="Picture 4" descr="Chart, line chart&#10;&#10;Description automatically generated">
            <a:extLst>
              <a:ext uri="{FF2B5EF4-FFF2-40B4-BE49-F238E27FC236}">
                <a16:creationId xmlns:a16="http://schemas.microsoft.com/office/drawing/2014/main" id="{B92CB891-97B1-C4BD-C16D-59CFC04DEDBE}"/>
              </a:ext>
            </a:extLst>
          </p:cNvPr>
          <p:cNvPicPr>
            <a:picLocks noChangeAspect="1"/>
          </p:cNvPicPr>
          <p:nvPr/>
        </p:nvPicPr>
        <p:blipFill>
          <a:blip r:embed="rId3"/>
          <a:stretch>
            <a:fillRect/>
          </a:stretch>
        </p:blipFill>
        <p:spPr>
          <a:xfrm>
            <a:off x="12359201" y="2987368"/>
            <a:ext cx="5732462" cy="3497773"/>
          </a:xfrm>
          <a:prstGeom prst="rect">
            <a:avLst/>
          </a:prstGeom>
        </p:spPr>
      </p:pic>
      <p:pic>
        <p:nvPicPr>
          <p:cNvPr id="13" name="Picture 12" descr="Chart, line chart&#10;&#10;Description automatically generated">
            <a:extLst>
              <a:ext uri="{FF2B5EF4-FFF2-40B4-BE49-F238E27FC236}">
                <a16:creationId xmlns:a16="http://schemas.microsoft.com/office/drawing/2014/main" id="{32107158-28A4-4557-CC2A-8CD716FFE800}"/>
              </a:ext>
            </a:extLst>
          </p:cNvPr>
          <p:cNvPicPr>
            <a:picLocks noChangeAspect="1"/>
          </p:cNvPicPr>
          <p:nvPr/>
        </p:nvPicPr>
        <p:blipFill>
          <a:blip r:embed="rId4"/>
          <a:stretch>
            <a:fillRect/>
          </a:stretch>
        </p:blipFill>
        <p:spPr>
          <a:xfrm>
            <a:off x="2880850" y="2566219"/>
            <a:ext cx="6430299" cy="3924733"/>
          </a:xfrm>
          <a:prstGeom prst="rect">
            <a:avLst/>
          </a:prstGeom>
        </p:spPr>
      </p:pic>
    </p:spTree>
    <p:extLst>
      <p:ext uri="{BB962C8B-B14F-4D97-AF65-F5344CB8AC3E}">
        <p14:creationId xmlns:p14="http://schemas.microsoft.com/office/powerpoint/2010/main" val="1412671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A252C8-3197-775D-9B00-3686CD60F0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50" t="22036" r="69804" b="9726"/>
          <a:stretch/>
        </p:blipFill>
        <p:spPr bwMode="auto">
          <a:xfrm>
            <a:off x="1030605" y="3014298"/>
            <a:ext cx="2326340" cy="198169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EC1EA859-BF0D-C4D1-0EEA-E8D595E6FF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736" t="22035" r="36818" b="9727"/>
          <a:stretch/>
        </p:blipFill>
        <p:spPr bwMode="auto">
          <a:xfrm>
            <a:off x="3379614" y="3029448"/>
            <a:ext cx="2326340" cy="1981696"/>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1456EC4A-6F55-3F70-1D87-3CCD51A5FC18}"/>
              </a:ext>
            </a:extLst>
          </p:cNvPr>
          <p:cNvSpPr txBox="1">
            <a:spLocks/>
          </p:cNvSpPr>
          <p:nvPr/>
        </p:nvSpPr>
        <p:spPr>
          <a:xfrm>
            <a:off x="5852422" y="1882479"/>
            <a:ext cx="1661160" cy="860696"/>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buNone/>
            </a:pPr>
            <a:r>
              <a:rPr lang="en-US" sz="1400" i="1" dirty="0"/>
              <a:t>Greater increase in inflammation, </a:t>
            </a:r>
          </a:p>
          <a:p>
            <a:pPr marL="0" indent="0">
              <a:spcBef>
                <a:spcPts val="0"/>
              </a:spcBef>
              <a:buNone/>
            </a:pPr>
            <a:r>
              <a:rPr lang="en-US" sz="1400" i="1" dirty="0"/>
              <a:t>in stress vs control</a:t>
            </a:r>
            <a:endParaRPr lang="en-US" sz="1600" dirty="0"/>
          </a:p>
          <a:p>
            <a:endParaRPr lang="en-US" sz="1600" dirty="0"/>
          </a:p>
        </p:txBody>
      </p:sp>
      <p:cxnSp>
        <p:nvCxnSpPr>
          <p:cNvPr id="14" name="Straight Arrow Connector 13">
            <a:extLst>
              <a:ext uri="{FF2B5EF4-FFF2-40B4-BE49-F238E27FC236}">
                <a16:creationId xmlns:a16="http://schemas.microsoft.com/office/drawing/2014/main" id="{46AA2258-A091-79CE-8889-58320B808C4D}"/>
              </a:ext>
            </a:extLst>
          </p:cNvPr>
          <p:cNvCxnSpPr/>
          <p:nvPr/>
        </p:nvCxnSpPr>
        <p:spPr>
          <a:xfrm flipV="1">
            <a:off x="6393442" y="2772465"/>
            <a:ext cx="0" cy="29158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ABD16AB0-63F7-EFDE-50E5-EA7255A5FF83}"/>
              </a:ext>
            </a:extLst>
          </p:cNvPr>
          <p:cNvSpPr txBox="1">
            <a:spLocks/>
          </p:cNvSpPr>
          <p:nvPr/>
        </p:nvSpPr>
        <p:spPr>
          <a:xfrm>
            <a:off x="2471392" y="4958562"/>
            <a:ext cx="1945958" cy="465138"/>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buNone/>
            </a:pPr>
            <a:r>
              <a:rPr lang="en-US" sz="1800" i="1" dirty="0"/>
              <a:t>p &lt; .01 corrected</a:t>
            </a:r>
            <a:endParaRPr lang="en-US" dirty="0"/>
          </a:p>
        </p:txBody>
      </p:sp>
      <p:pic>
        <p:nvPicPr>
          <p:cNvPr id="9" name="Picture 8" descr="Chart, scatter chart&#10;&#10;Description automatically generated">
            <a:extLst>
              <a:ext uri="{FF2B5EF4-FFF2-40B4-BE49-F238E27FC236}">
                <a16:creationId xmlns:a16="http://schemas.microsoft.com/office/drawing/2014/main" id="{275F17B7-A1EC-0E9B-00B9-7C4083A011AE}"/>
              </a:ext>
            </a:extLst>
          </p:cNvPr>
          <p:cNvPicPr>
            <a:picLocks noChangeAspect="1"/>
          </p:cNvPicPr>
          <p:nvPr/>
        </p:nvPicPr>
        <p:blipFill>
          <a:blip r:embed="rId4"/>
          <a:stretch>
            <a:fillRect/>
          </a:stretch>
        </p:blipFill>
        <p:spPr>
          <a:xfrm>
            <a:off x="6614176" y="2772465"/>
            <a:ext cx="5027221" cy="3089016"/>
          </a:xfrm>
          <a:prstGeom prst="rect">
            <a:avLst/>
          </a:prstGeom>
        </p:spPr>
      </p:pic>
      <p:sp>
        <p:nvSpPr>
          <p:cNvPr id="15" name="Title 1">
            <a:extLst>
              <a:ext uri="{FF2B5EF4-FFF2-40B4-BE49-F238E27FC236}">
                <a16:creationId xmlns:a16="http://schemas.microsoft.com/office/drawing/2014/main" id="{5005CC38-F510-3E6E-0664-29D5F4A32813}"/>
              </a:ext>
            </a:extLst>
          </p:cNvPr>
          <p:cNvSpPr>
            <a:spLocks noGrp="1"/>
          </p:cNvSpPr>
          <p:nvPr>
            <p:ph type="title"/>
          </p:nvPr>
        </p:nvSpPr>
        <p:spPr>
          <a:xfrm>
            <a:off x="838200" y="584991"/>
            <a:ext cx="10515600" cy="1314447"/>
          </a:xfrm>
        </p:spPr>
        <p:txBody>
          <a:bodyPr>
            <a:normAutofit fontScale="90000"/>
          </a:bodyPr>
          <a:lstStyle/>
          <a:p>
            <a:r>
              <a:rPr lang="en-US" cap="small" dirty="0"/>
              <a:t>CCL2 Increase After WL-A</a:t>
            </a:r>
            <a:r>
              <a:rPr lang="en-US" sz="3600" cap="small" dirty="0"/>
              <a:t>G</a:t>
            </a:r>
            <a:r>
              <a:rPr lang="en-US" cap="small" dirty="0"/>
              <a:t> is Associated with Decreased Cerebellum Activation </a:t>
            </a:r>
            <a:endParaRPr lang="en-US" sz="3200" cap="small" dirty="0"/>
          </a:p>
        </p:txBody>
      </p:sp>
      <p:sp>
        <p:nvSpPr>
          <p:cNvPr id="2" name="Content Placeholder 2">
            <a:extLst>
              <a:ext uri="{FF2B5EF4-FFF2-40B4-BE49-F238E27FC236}">
                <a16:creationId xmlns:a16="http://schemas.microsoft.com/office/drawing/2014/main" id="{2FAB05C1-BB23-1ACF-F6BF-EC9FD0D5C415}"/>
              </a:ext>
            </a:extLst>
          </p:cNvPr>
          <p:cNvSpPr txBox="1">
            <a:spLocks/>
          </p:cNvSpPr>
          <p:nvPr/>
        </p:nvSpPr>
        <p:spPr>
          <a:xfrm>
            <a:off x="11114316" y="5768392"/>
            <a:ext cx="1077684" cy="860696"/>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buNone/>
            </a:pPr>
            <a:r>
              <a:rPr lang="en-US" sz="1400" i="1" dirty="0"/>
              <a:t>Greater glucose metabolism, in stress vs control</a:t>
            </a:r>
            <a:endParaRPr lang="en-US" sz="1600" dirty="0"/>
          </a:p>
          <a:p>
            <a:endParaRPr lang="en-US" sz="1600" dirty="0"/>
          </a:p>
        </p:txBody>
      </p:sp>
      <p:cxnSp>
        <p:nvCxnSpPr>
          <p:cNvPr id="5" name="Straight Arrow Connector 4">
            <a:extLst>
              <a:ext uri="{FF2B5EF4-FFF2-40B4-BE49-F238E27FC236}">
                <a16:creationId xmlns:a16="http://schemas.microsoft.com/office/drawing/2014/main" id="{687F6015-24D2-97E6-3E13-A95CED300BBD}"/>
              </a:ext>
            </a:extLst>
          </p:cNvPr>
          <p:cNvCxnSpPr>
            <a:cxnSpLocks/>
          </p:cNvCxnSpPr>
          <p:nvPr/>
        </p:nvCxnSpPr>
        <p:spPr>
          <a:xfrm>
            <a:off x="7032812" y="6198740"/>
            <a:ext cx="385930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9381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pic>
        <p:nvPicPr>
          <p:cNvPr id="3" name="Content Placeholder 4">
            <a:extLst>
              <a:ext uri="{FF2B5EF4-FFF2-40B4-BE49-F238E27FC236}">
                <a16:creationId xmlns:a16="http://schemas.microsoft.com/office/drawing/2014/main" id="{0CB7018E-ADA1-31DB-57F0-04B725C903A4}"/>
              </a:ext>
            </a:extLst>
          </p:cNvPr>
          <p:cNvPicPr>
            <a:picLocks noChangeAspect="1"/>
          </p:cNvPicPr>
          <p:nvPr/>
        </p:nvPicPr>
        <p:blipFill rotWithShape="1">
          <a:blip r:embed="rId3"/>
          <a:srcRect l="3216" t="19850" r="70564" b="20458"/>
          <a:stretch/>
        </p:blipFill>
        <p:spPr>
          <a:xfrm>
            <a:off x="1033934" y="3016541"/>
            <a:ext cx="2356820" cy="1942021"/>
          </a:xfrm>
          <a:prstGeom prst="rect">
            <a:avLst/>
          </a:prstGeom>
        </p:spPr>
      </p:pic>
      <p:sp>
        <p:nvSpPr>
          <p:cNvPr id="4" name="Content Placeholder 2">
            <a:extLst>
              <a:ext uri="{FF2B5EF4-FFF2-40B4-BE49-F238E27FC236}">
                <a16:creationId xmlns:a16="http://schemas.microsoft.com/office/drawing/2014/main" id="{F823F49D-E9B5-1EBA-46D9-E5A4AAB311BA}"/>
              </a:ext>
            </a:extLst>
          </p:cNvPr>
          <p:cNvSpPr txBox="1">
            <a:spLocks/>
          </p:cNvSpPr>
          <p:nvPr/>
        </p:nvSpPr>
        <p:spPr>
          <a:xfrm>
            <a:off x="2469006" y="4958562"/>
            <a:ext cx="1945958" cy="465138"/>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buNone/>
            </a:pPr>
            <a:r>
              <a:rPr lang="en-US" sz="1800" i="1" dirty="0"/>
              <a:t>p &lt; .05 corrected</a:t>
            </a:r>
            <a:endParaRPr lang="en-US" dirty="0"/>
          </a:p>
          <a:p>
            <a:endParaRPr lang="en-US" dirty="0"/>
          </a:p>
        </p:txBody>
      </p:sp>
      <p:pic>
        <p:nvPicPr>
          <p:cNvPr id="5" name="Content Placeholder 4">
            <a:extLst>
              <a:ext uri="{FF2B5EF4-FFF2-40B4-BE49-F238E27FC236}">
                <a16:creationId xmlns:a16="http://schemas.microsoft.com/office/drawing/2014/main" id="{3C71E1EF-BBB6-204B-ECDA-8689CED17C23}"/>
              </a:ext>
            </a:extLst>
          </p:cNvPr>
          <p:cNvPicPr>
            <a:picLocks noChangeAspect="1"/>
          </p:cNvPicPr>
          <p:nvPr/>
        </p:nvPicPr>
        <p:blipFill rotWithShape="1">
          <a:blip r:embed="rId3"/>
          <a:srcRect l="38910" t="20525" r="38891" b="22680"/>
          <a:stretch/>
        </p:blipFill>
        <p:spPr>
          <a:xfrm>
            <a:off x="3441985" y="3000159"/>
            <a:ext cx="2114788" cy="1958403"/>
          </a:xfrm>
          <a:prstGeom prst="rect">
            <a:avLst/>
          </a:prstGeom>
        </p:spPr>
      </p:pic>
      <p:sp>
        <p:nvSpPr>
          <p:cNvPr id="13" name="Content Placeholder 2">
            <a:extLst>
              <a:ext uri="{FF2B5EF4-FFF2-40B4-BE49-F238E27FC236}">
                <a16:creationId xmlns:a16="http://schemas.microsoft.com/office/drawing/2014/main" id="{1456EC4A-6F55-3F70-1D87-3CCD51A5FC18}"/>
              </a:ext>
            </a:extLst>
          </p:cNvPr>
          <p:cNvSpPr txBox="1">
            <a:spLocks/>
          </p:cNvSpPr>
          <p:nvPr/>
        </p:nvSpPr>
        <p:spPr>
          <a:xfrm>
            <a:off x="5852422" y="1882479"/>
            <a:ext cx="1661160" cy="860696"/>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buNone/>
            </a:pPr>
            <a:r>
              <a:rPr lang="en-US" sz="1400" i="1" dirty="0"/>
              <a:t>Greater increase in inflammation, </a:t>
            </a:r>
          </a:p>
          <a:p>
            <a:pPr marL="0" indent="0">
              <a:spcBef>
                <a:spcPts val="0"/>
              </a:spcBef>
              <a:buNone/>
            </a:pPr>
            <a:r>
              <a:rPr lang="en-US" sz="1400" i="1" dirty="0"/>
              <a:t>in stress vs control</a:t>
            </a:r>
            <a:endParaRPr lang="en-US" sz="1600" dirty="0"/>
          </a:p>
          <a:p>
            <a:endParaRPr lang="en-US" sz="1600" dirty="0"/>
          </a:p>
        </p:txBody>
      </p:sp>
      <p:cxnSp>
        <p:nvCxnSpPr>
          <p:cNvPr id="14" name="Straight Arrow Connector 13">
            <a:extLst>
              <a:ext uri="{FF2B5EF4-FFF2-40B4-BE49-F238E27FC236}">
                <a16:creationId xmlns:a16="http://schemas.microsoft.com/office/drawing/2014/main" id="{46AA2258-A091-79CE-8889-58320B808C4D}"/>
              </a:ext>
            </a:extLst>
          </p:cNvPr>
          <p:cNvCxnSpPr/>
          <p:nvPr/>
        </p:nvCxnSpPr>
        <p:spPr>
          <a:xfrm flipV="1">
            <a:off x="6393442" y="2772465"/>
            <a:ext cx="0" cy="29158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Chart, scatter chart&#10;&#10;Description automatically generated">
            <a:extLst>
              <a:ext uri="{FF2B5EF4-FFF2-40B4-BE49-F238E27FC236}">
                <a16:creationId xmlns:a16="http://schemas.microsoft.com/office/drawing/2014/main" id="{91560DF1-5BE4-4F6F-77A1-CE811121C4DB}"/>
              </a:ext>
            </a:extLst>
          </p:cNvPr>
          <p:cNvPicPr>
            <a:picLocks noChangeAspect="1"/>
          </p:cNvPicPr>
          <p:nvPr/>
        </p:nvPicPr>
        <p:blipFill>
          <a:blip r:embed="rId4"/>
          <a:stretch>
            <a:fillRect/>
          </a:stretch>
        </p:blipFill>
        <p:spPr>
          <a:xfrm>
            <a:off x="6521778" y="2790059"/>
            <a:ext cx="5017197" cy="3110208"/>
          </a:xfrm>
          <a:prstGeom prst="rect">
            <a:avLst/>
          </a:prstGeom>
        </p:spPr>
      </p:pic>
      <p:sp>
        <p:nvSpPr>
          <p:cNvPr id="16" name="Title 1">
            <a:extLst>
              <a:ext uri="{FF2B5EF4-FFF2-40B4-BE49-F238E27FC236}">
                <a16:creationId xmlns:a16="http://schemas.microsoft.com/office/drawing/2014/main" id="{0550AD6A-F9F2-1DC5-B08E-EC55BCF83F41}"/>
              </a:ext>
            </a:extLst>
          </p:cNvPr>
          <p:cNvSpPr>
            <a:spLocks noGrp="1"/>
          </p:cNvSpPr>
          <p:nvPr>
            <p:ph type="title"/>
          </p:nvPr>
        </p:nvSpPr>
        <p:spPr>
          <a:xfrm>
            <a:off x="838200" y="584991"/>
            <a:ext cx="10515600" cy="1314447"/>
          </a:xfrm>
        </p:spPr>
        <p:txBody>
          <a:bodyPr>
            <a:normAutofit fontScale="90000"/>
          </a:bodyPr>
          <a:lstStyle/>
          <a:p>
            <a:r>
              <a:rPr lang="en-US" cap="small" dirty="0"/>
              <a:t>CCL2 Increase After WL-A</a:t>
            </a:r>
            <a:r>
              <a:rPr lang="en-US" sz="3600" cap="small" dirty="0"/>
              <a:t>G</a:t>
            </a:r>
            <a:r>
              <a:rPr lang="en-US" cap="small" dirty="0"/>
              <a:t> is Associated with Decreased Amygdala Activation </a:t>
            </a:r>
            <a:endParaRPr lang="en-US" sz="3200" cap="small" dirty="0"/>
          </a:p>
        </p:txBody>
      </p:sp>
      <p:sp>
        <p:nvSpPr>
          <p:cNvPr id="2" name="Content Placeholder 2">
            <a:extLst>
              <a:ext uri="{FF2B5EF4-FFF2-40B4-BE49-F238E27FC236}">
                <a16:creationId xmlns:a16="http://schemas.microsoft.com/office/drawing/2014/main" id="{E72B84E0-75DC-9CC4-0D3A-0116D7B92825}"/>
              </a:ext>
            </a:extLst>
          </p:cNvPr>
          <p:cNvSpPr txBox="1">
            <a:spLocks/>
          </p:cNvSpPr>
          <p:nvPr/>
        </p:nvSpPr>
        <p:spPr>
          <a:xfrm>
            <a:off x="11114316" y="5768392"/>
            <a:ext cx="1077684" cy="860696"/>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buNone/>
            </a:pPr>
            <a:r>
              <a:rPr lang="en-US" sz="1400" i="1" dirty="0"/>
              <a:t>Greater glucose metabolism, in stress vs control</a:t>
            </a:r>
            <a:endParaRPr lang="en-US" sz="1600" dirty="0"/>
          </a:p>
          <a:p>
            <a:endParaRPr lang="en-US" sz="1600" dirty="0"/>
          </a:p>
        </p:txBody>
      </p:sp>
      <p:cxnSp>
        <p:nvCxnSpPr>
          <p:cNvPr id="6" name="Straight Arrow Connector 5">
            <a:extLst>
              <a:ext uri="{FF2B5EF4-FFF2-40B4-BE49-F238E27FC236}">
                <a16:creationId xmlns:a16="http://schemas.microsoft.com/office/drawing/2014/main" id="{EA091BB5-FBB8-395A-8C81-ECFD1730E48D}"/>
              </a:ext>
            </a:extLst>
          </p:cNvPr>
          <p:cNvCxnSpPr>
            <a:cxnSpLocks/>
          </p:cNvCxnSpPr>
          <p:nvPr/>
        </p:nvCxnSpPr>
        <p:spPr>
          <a:xfrm>
            <a:off x="7032812" y="6198740"/>
            <a:ext cx="385930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8758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35E689F-1977-1F36-67E0-69EA1ECF0812}"/>
              </a:ext>
            </a:extLst>
          </p:cNvPr>
          <p:cNvSpPr>
            <a:spLocks noGrp="1"/>
          </p:cNvSpPr>
          <p:nvPr>
            <p:ph type="title"/>
          </p:nvPr>
        </p:nvSpPr>
        <p:spPr>
          <a:xfrm>
            <a:off x="2651468" y="2746323"/>
            <a:ext cx="6889063" cy="1076169"/>
          </a:xfrm>
          <a:noFill/>
          <a:ln w="19050">
            <a:solidFill>
              <a:schemeClr val="accent3">
                <a:lumMod val="50000"/>
              </a:schemeClr>
            </a:solidFill>
          </a:ln>
        </p:spPr>
        <p:txBody>
          <a:bodyPr>
            <a:normAutofit/>
          </a:bodyPr>
          <a:lstStyle/>
          <a:p>
            <a:pPr algn="ctr"/>
            <a:r>
              <a:rPr lang="en-US" sz="6700" cap="small" dirty="0"/>
              <a:t>Conclusions</a:t>
            </a:r>
            <a:endParaRPr lang="en-US" cap="small" dirty="0"/>
          </a:p>
        </p:txBody>
      </p:sp>
    </p:spTree>
    <p:extLst>
      <p:ext uri="{BB962C8B-B14F-4D97-AF65-F5344CB8AC3E}">
        <p14:creationId xmlns:p14="http://schemas.microsoft.com/office/powerpoint/2010/main" val="1974526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7DDE68D-3432-1BC9-6EA9-D4B07A7B56B6}"/>
              </a:ext>
            </a:extLst>
          </p:cNvPr>
          <p:cNvSpPr>
            <a:spLocks noGrp="1"/>
          </p:cNvSpPr>
          <p:nvPr>
            <p:ph type="title"/>
          </p:nvPr>
        </p:nvSpPr>
        <p:spPr/>
        <p:txBody>
          <a:bodyPr/>
          <a:lstStyle/>
          <a:p>
            <a:r>
              <a:rPr lang="en-US" cap="small" dirty="0"/>
              <a:t>Conclusions</a:t>
            </a:r>
            <a:endParaRPr lang="en-US" sz="3200" cap="small" dirty="0"/>
          </a:p>
        </p:txBody>
      </p:sp>
      <p:sp>
        <p:nvSpPr>
          <p:cNvPr id="5" name="Content Placeholder 74">
            <a:extLst>
              <a:ext uri="{FF2B5EF4-FFF2-40B4-BE49-F238E27FC236}">
                <a16:creationId xmlns:a16="http://schemas.microsoft.com/office/drawing/2014/main" id="{461C6145-4658-67FE-6C12-58B245996A9A}"/>
              </a:ext>
            </a:extLst>
          </p:cNvPr>
          <p:cNvSpPr txBox="1">
            <a:spLocks/>
          </p:cNvSpPr>
          <p:nvPr/>
        </p:nvSpPr>
        <p:spPr>
          <a:xfrm>
            <a:off x="760377" y="1848258"/>
            <a:ext cx="10912814" cy="4873557"/>
          </a:xfrm>
          <a:prstGeom prst="rect">
            <a:avLst/>
          </a:prstGeom>
        </p:spPr>
        <p:txBody>
          <a:bodyPr vert="horz" lIns="91440" tIns="45720" rIns="91440" bIns="45720" rtlCol="0">
            <a:no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spcBef>
                <a:spcPts val="0"/>
              </a:spcBef>
            </a:pPr>
            <a:r>
              <a:rPr lang="en-US" sz="2400" dirty="0">
                <a:solidFill>
                  <a:schemeClr val="tx2"/>
                </a:solidFill>
                <a:cs typeface="Arial" panose="020B0604020202020204" pitchFamily="34" charset="0"/>
              </a:rPr>
              <a:t>Psychosocial stress-evoked </a:t>
            </a:r>
            <a:r>
              <a:rPr lang="en-US" sz="2400" b="1" dirty="0">
                <a:solidFill>
                  <a:schemeClr val="tx2"/>
                </a:solidFill>
                <a:cs typeface="Arial" panose="020B0604020202020204" pitchFamily="34" charset="0"/>
              </a:rPr>
              <a:t>cortisol</a:t>
            </a:r>
            <a:r>
              <a:rPr lang="en-US" sz="2400" dirty="0">
                <a:solidFill>
                  <a:schemeClr val="tx2"/>
                </a:solidFill>
                <a:cs typeface="Arial" panose="020B0604020202020204" pitchFamily="34" charset="0"/>
              </a:rPr>
              <a:t> associated with </a:t>
            </a:r>
            <a:r>
              <a:rPr lang="en-US" sz="2400" b="1" dirty="0">
                <a:solidFill>
                  <a:schemeClr val="tx2"/>
                </a:solidFill>
                <a:cs typeface="Arial" panose="020B0604020202020204" pitchFamily="34" charset="0"/>
              </a:rPr>
              <a:t>brain activity</a:t>
            </a:r>
            <a:r>
              <a:rPr lang="en-US" sz="2400" dirty="0">
                <a:solidFill>
                  <a:schemeClr val="tx2"/>
                </a:solidFill>
                <a:cs typeface="Arial" panose="020B0604020202020204" pitchFamily="34" charset="0"/>
              </a:rPr>
              <a:t> (</a:t>
            </a:r>
            <a:r>
              <a:rPr lang="en-US" sz="2400" i="1" dirty="0">
                <a:solidFill>
                  <a:schemeClr val="tx2"/>
                </a:solidFill>
                <a:cs typeface="Arial" panose="020B0604020202020204" pitchFamily="34" charset="0"/>
              </a:rPr>
              <a:t>amygdala, hippocampus, ACC, insula</a:t>
            </a:r>
            <a:r>
              <a:rPr lang="en-US" sz="2400" dirty="0">
                <a:solidFill>
                  <a:schemeClr val="tx2"/>
                </a:solidFill>
                <a:cs typeface="Arial" panose="020B0604020202020204" pitchFamily="34" charset="0"/>
              </a:rPr>
              <a:t>) </a:t>
            </a:r>
          </a:p>
          <a:p>
            <a:pPr lvl="1">
              <a:spcBef>
                <a:spcPts val="0"/>
              </a:spcBef>
            </a:pPr>
            <a:endParaRPr lang="en-US" sz="2400" dirty="0">
              <a:solidFill>
                <a:schemeClr val="tx2"/>
              </a:solidFill>
              <a:cs typeface="Arial" panose="020B0604020202020204" pitchFamily="34" charset="0"/>
            </a:endParaRPr>
          </a:p>
          <a:p>
            <a:pPr lvl="1">
              <a:spcBef>
                <a:spcPts val="0"/>
              </a:spcBef>
            </a:pPr>
            <a:r>
              <a:rPr lang="en-US" sz="2400" dirty="0">
                <a:solidFill>
                  <a:schemeClr val="tx2"/>
                </a:solidFill>
                <a:cs typeface="Arial" panose="020B0604020202020204" pitchFamily="34" charset="0"/>
              </a:rPr>
              <a:t>Greater </a:t>
            </a:r>
            <a:r>
              <a:rPr lang="en-US" sz="2400" b="1" dirty="0">
                <a:solidFill>
                  <a:schemeClr val="tx2"/>
                </a:solidFill>
                <a:cs typeface="Arial" panose="020B0604020202020204" pitchFamily="34" charset="0"/>
              </a:rPr>
              <a:t>Th17</a:t>
            </a:r>
            <a:r>
              <a:rPr lang="en-US" sz="2400" dirty="0">
                <a:solidFill>
                  <a:schemeClr val="tx2"/>
                </a:solidFill>
                <a:cs typeface="Arial" panose="020B0604020202020204" pitchFamily="34" charset="0"/>
              </a:rPr>
              <a:t>-related (</a:t>
            </a:r>
            <a:r>
              <a:rPr lang="en-US" sz="2400" i="1" dirty="0">
                <a:solidFill>
                  <a:schemeClr val="tx2"/>
                </a:solidFill>
                <a:cs typeface="Arial" panose="020B0604020202020204" pitchFamily="34" charset="0"/>
              </a:rPr>
              <a:t>IL-23A mRNA</a:t>
            </a:r>
            <a:r>
              <a:rPr lang="en-US" sz="2400" dirty="0">
                <a:solidFill>
                  <a:schemeClr val="tx2"/>
                </a:solidFill>
                <a:cs typeface="Arial" panose="020B0604020202020204" pitchFamily="34" charset="0"/>
              </a:rPr>
              <a:t>) inflammatory response to allergen associated with increased </a:t>
            </a:r>
            <a:r>
              <a:rPr lang="en-US" sz="2400" b="1" dirty="0">
                <a:solidFill>
                  <a:schemeClr val="tx2"/>
                </a:solidFill>
                <a:cs typeface="Arial" panose="020B0604020202020204" pitchFamily="34" charset="0"/>
              </a:rPr>
              <a:t>stress-related amygdala activity </a:t>
            </a:r>
          </a:p>
          <a:p>
            <a:pPr lvl="1">
              <a:spcBef>
                <a:spcPts val="0"/>
              </a:spcBef>
            </a:pPr>
            <a:endParaRPr lang="en-US" sz="2400" dirty="0">
              <a:solidFill>
                <a:schemeClr val="tx2"/>
              </a:solidFill>
              <a:cs typeface="Arial" panose="020B0604020202020204" pitchFamily="34" charset="0"/>
            </a:endParaRPr>
          </a:p>
          <a:p>
            <a:pPr lvl="1">
              <a:spcBef>
                <a:spcPts val="0"/>
              </a:spcBef>
            </a:pPr>
            <a:r>
              <a:rPr lang="en-US" sz="2400" b="1" dirty="0">
                <a:solidFill>
                  <a:schemeClr val="tx2"/>
                </a:solidFill>
                <a:cs typeface="Arial" panose="020B0604020202020204" pitchFamily="34" charset="0"/>
              </a:rPr>
              <a:t>Stress-related brain activity </a:t>
            </a:r>
            <a:r>
              <a:rPr lang="en-US" sz="2400" dirty="0">
                <a:solidFill>
                  <a:schemeClr val="tx2"/>
                </a:solidFill>
                <a:cs typeface="Arial" panose="020B0604020202020204" pitchFamily="34" charset="0"/>
              </a:rPr>
              <a:t>predicts</a:t>
            </a:r>
            <a:r>
              <a:rPr lang="en-US" sz="2400" b="1" dirty="0">
                <a:solidFill>
                  <a:schemeClr val="tx2"/>
                </a:solidFill>
                <a:cs typeface="Arial" panose="020B0604020202020204" pitchFamily="34" charset="0"/>
              </a:rPr>
              <a:t> </a:t>
            </a:r>
            <a:r>
              <a:rPr lang="en-US" sz="2400" dirty="0">
                <a:solidFill>
                  <a:schemeClr val="tx2"/>
                </a:solidFill>
                <a:cs typeface="Arial" panose="020B0604020202020204" pitchFamily="34" charset="0"/>
              </a:rPr>
              <a:t>increased</a:t>
            </a:r>
            <a:r>
              <a:rPr lang="en-US" sz="2400" b="1" dirty="0">
                <a:solidFill>
                  <a:schemeClr val="tx2"/>
                </a:solidFill>
                <a:cs typeface="Arial" panose="020B0604020202020204" pitchFamily="34" charset="0"/>
              </a:rPr>
              <a:t> inflammatory signaling capacity</a:t>
            </a:r>
            <a:endParaRPr lang="en-US" sz="2400" dirty="0">
              <a:solidFill>
                <a:schemeClr val="tx2"/>
              </a:solidFill>
              <a:cs typeface="Arial" panose="020B0604020202020204" pitchFamily="34" charset="0"/>
            </a:endParaRPr>
          </a:p>
          <a:p>
            <a:pPr lvl="2">
              <a:spcBef>
                <a:spcPts val="0"/>
              </a:spcBef>
            </a:pPr>
            <a:r>
              <a:rPr lang="en-US" sz="2400" dirty="0">
                <a:solidFill>
                  <a:schemeClr val="tx2"/>
                </a:solidFill>
                <a:cs typeface="Arial" panose="020B0604020202020204" pitchFamily="34" charset="0"/>
              </a:rPr>
              <a:t>Efferent pathway</a:t>
            </a:r>
          </a:p>
          <a:p>
            <a:pPr lvl="2">
              <a:spcBef>
                <a:spcPts val="0"/>
              </a:spcBef>
            </a:pPr>
            <a:r>
              <a:rPr lang="en-US" sz="2400" dirty="0">
                <a:solidFill>
                  <a:schemeClr val="tx2"/>
                </a:solidFill>
                <a:cs typeface="Arial" panose="020B0604020202020204" pitchFamily="34" charset="0"/>
              </a:rPr>
              <a:t>Targeted treatments </a:t>
            </a:r>
          </a:p>
        </p:txBody>
      </p:sp>
    </p:spTree>
    <p:extLst>
      <p:ext uri="{BB962C8B-B14F-4D97-AF65-F5344CB8AC3E}">
        <p14:creationId xmlns:p14="http://schemas.microsoft.com/office/powerpoint/2010/main" val="21694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7DDE68D-3432-1BC9-6EA9-D4B07A7B56B6}"/>
              </a:ext>
            </a:extLst>
          </p:cNvPr>
          <p:cNvSpPr>
            <a:spLocks noGrp="1"/>
          </p:cNvSpPr>
          <p:nvPr>
            <p:ph type="title"/>
          </p:nvPr>
        </p:nvSpPr>
        <p:spPr/>
        <p:txBody>
          <a:bodyPr/>
          <a:lstStyle/>
          <a:p>
            <a:r>
              <a:rPr lang="en-US" cap="small" dirty="0"/>
              <a:t>Thank You!</a:t>
            </a:r>
            <a:endParaRPr lang="en-US" sz="3200" cap="small" dirty="0"/>
          </a:p>
        </p:txBody>
      </p:sp>
      <p:pic>
        <p:nvPicPr>
          <p:cNvPr id="6" name="Picture 5">
            <a:extLst>
              <a:ext uri="{FF2B5EF4-FFF2-40B4-BE49-F238E27FC236}">
                <a16:creationId xmlns:a16="http://schemas.microsoft.com/office/drawing/2014/main" id="{8C505948-8321-1048-F65D-F7389392F8D1}"/>
              </a:ext>
            </a:extLst>
          </p:cNvPr>
          <p:cNvPicPr>
            <a:picLocks noChangeAspect="1"/>
          </p:cNvPicPr>
          <p:nvPr/>
        </p:nvPicPr>
        <p:blipFill>
          <a:blip r:embed="rId3"/>
          <a:stretch>
            <a:fillRect/>
          </a:stretch>
        </p:blipFill>
        <p:spPr>
          <a:xfrm>
            <a:off x="838200" y="2351698"/>
            <a:ext cx="4030595" cy="1077302"/>
          </a:xfrm>
          <a:prstGeom prst="rect">
            <a:avLst/>
          </a:prstGeom>
        </p:spPr>
      </p:pic>
      <p:pic>
        <p:nvPicPr>
          <p:cNvPr id="8" name="Picture 7" descr="A person with long hair&#10;&#10;Description automatically generated with medium confidence">
            <a:extLst>
              <a:ext uri="{FF2B5EF4-FFF2-40B4-BE49-F238E27FC236}">
                <a16:creationId xmlns:a16="http://schemas.microsoft.com/office/drawing/2014/main" id="{7989A8FB-4DFF-BAF1-BC89-6BA19F2DF29F}"/>
              </a:ext>
            </a:extLst>
          </p:cNvPr>
          <p:cNvPicPr>
            <a:picLocks noChangeAspect="1"/>
          </p:cNvPicPr>
          <p:nvPr/>
        </p:nvPicPr>
        <p:blipFill rotWithShape="1">
          <a:blip r:embed="rId4"/>
          <a:srcRect l="11569" r="25414"/>
          <a:stretch/>
        </p:blipFill>
        <p:spPr>
          <a:xfrm>
            <a:off x="6533627" y="1987470"/>
            <a:ext cx="2088845" cy="1683022"/>
          </a:xfrm>
          <a:prstGeom prst="rect">
            <a:avLst/>
          </a:prstGeom>
        </p:spPr>
      </p:pic>
      <p:pic>
        <p:nvPicPr>
          <p:cNvPr id="10" name="Picture 9" descr="A picture containing text, person, person, indoor&#10;&#10;Description automatically generated">
            <a:extLst>
              <a:ext uri="{FF2B5EF4-FFF2-40B4-BE49-F238E27FC236}">
                <a16:creationId xmlns:a16="http://schemas.microsoft.com/office/drawing/2014/main" id="{3D8E8572-D584-AF8E-A417-5625DD550118}"/>
              </a:ext>
            </a:extLst>
          </p:cNvPr>
          <p:cNvPicPr>
            <a:picLocks noChangeAspect="1"/>
          </p:cNvPicPr>
          <p:nvPr/>
        </p:nvPicPr>
        <p:blipFill rotWithShape="1">
          <a:blip r:embed="rId5"/>
          <a:srcRect l="24771" r="8958"/>
          <a:stretch/>
        </p:blipFill>
        <p:spPr>
          <a:xfrm>
            <a:off x="9106101" y="1653021"/>
            <a:ext cx="2292018" cy="1683022"/>
          </a:xfrm>
          <a:prstGeom prst="rect">
            <a:avLst/>
          </a:prstGeom>
        </p:spPr>
      </p:pic>
      <p:pic>
        <p:nvPicPr>
          <p:cNvPr id="11" name="Picture 10">
            <a:extLst>
              <a:ext uri="{FF2B5EF4-FFF2-40B4-BE49-F238E27FC236}">
                <a16:creationId xmlns:a16="http://schemas.microsoft.com/office/drawing/2014/main" id="{66C2D029-042E-9B40-975C-2560BCC768B1}"/>
              </a:ext>
            </a:extLst>
          </p:cNvPr>
          <p:cNvPicPr>
            <a:picLocks noChangeAspect="1"/>
          </p:cNvPicPr>
          <p:nvPr/>
        </p:nvPicPr>
        <p:blipFill rotWithShape="1">
          <a:blip r:embed="rId6"/>
          <a:srcRect l="28806"/>
          <a:stretch/>
        </p:blipFill>
        <p:spPr>
          <a:xfrm>
            <a:off x="6096000" y="4148960"/>
            <a:ext cx="1982005" cy="1391975"/>
          </a:xfrm>
          <a:prstGeom prst="rect">
            <a:avLst/>
          </a:prstGeom>
        </p:spPr>
      </p:pic>
      <p:pic>
        <p:nvPicPr>
          <p:cNvPr id="12" name="Picture 11">
            <a:extLst>
              <a:ext uri="{FF2B5EF4-FFF2-40B4-BE49-F238E27FC236}">
                <a16:creationId xmlns:a16="http://schemas.microsoft.com/office/drawing/2014/main" id="{86442F6A-CA69-29BD-0415-C2935A2CAD26}"/>
              </a:ext>
            </a:extLst>
          </p:cNvPr>
          <p:cNvPicPr>
            <a:picLocks noChangeAspect="1"/>
          </p:cNvPicPr>
          <p:nvPr/>
        </p:nvPicPr>
        <p:blipFill>
          <a:blip r:embed="rId7"/>
          <a:stretch>
            <a:fillRect/>
          </a:stretch>
        </p:blipFill>
        <p:spPr>
          <a:xfrm>
            <a:off x="838200" y="4078897"/>
            <a:ext cx="3672624" cy="1077303"/>
          </a:xfrm>
          <a:prstGeom prst="rect">
            <a:avLst/>
          </a:prstGeom>
        </p:spPr>
      </p:pic>
      <p:sp>
        <p:nvSpPr>
          <p:cNvPr id="13" name="TextBox 12">
            <a:extLst>
              <a:ext uri="{FF2B5EF4-FFF2-40B4-BE49-F238E27FC236}">
                <a16:creationId xmlns:a16="http://schemas.microsoft.com/office/drawing/2014/main" id="{AE95CD28-5473-EC29-AC0D-F36385889156}"/>
              </a:ext>
            </a:extLst>
          </p:cNvPr>
          <p:cNvSpPr txBox="1"/>
          <p:nvPr/>
        </p:nvSpPr>
        <p:spPr>
          <a:xfrm>
            <a:off x="838200" y="5865776"/>
            <a:ext cx="4279428" cy="369332"/>
          </a:xfrm>
          <a:prstGeom prst="rect">
            <a:avLst/>
          </a:prstGeom>
          <a:noFill/>
        </p:spPr>
        <p:txBody>
          <a:bodyPr wrap="square" rtlCol="0">
            <a:spAutoFit/>
          </a:bodyPr>
          <a:lstStyle/>
          <a:p>
            <a:r>
              <a:rPr lang="en-US" dirty="0"/>
              <a:t>Work supported by </a:t>
            </a:r>
            <a:r>
              <a:rPr lang="en-US" sz="1800" dirty="0">
                <a:solidFill>
                  <a:schemeClr val="tx2"/>
                </a:solidFill>
                <a:cs typeface="Arial" panose="020B0604020202020204" pitchFamily="34" charset="0"/>
              </a:rPr>
              <a:t>NHLBI (R01 HL123284)</a:t>
            </a:r>
          </a:p>
        </p:txBody>
      </p:sp>
      <p:sp>
        <p:nvSpPr>
          <p:cNvPr id="14" name="TextBox 13">
            <a:extLst>
              <a:ext uri="{FF2B5EF4-FFF2-40B4-BE49-F238E27FC236}">
                <a16:creationId xmlns:a16="http://schemas.microsoft.com/office/drawing/2014/main" id="{861AF313-0B4C-4D67-CD2F-84D6BDE2363A}"/>
              </a:ext>
            </a:extLst>
          </p:cNvPr>
          <p:cNvSpPr txBox="1"/>
          <p:nvPr/>
        </p:nvSpPr>
        <p:spPr>
          <a:xfrm>
            <a:off x="6451880" y="3610314"/>
            <a:ext cx="1878081" cy="307777"/>
          </a:xfrm>
          <a:prstGeom prst="rect">
            <a:avLst/>
          </a:prstGeom>
          <a:noFill/>
        </p:spPr>
        <p:txBody>
          <a:bodyPr wrap="square" rtlCol="0">
            <a:spAutoFit/>
          </a:bodyPr>
          <a:lstStyle/>
          <a:p>
            <a:r>
              <a:rPr lang="en-US" sz="1400" i="1" dirty="0"/>
              <a:t>Melissa Rosenkranz, PhD</a:t>
            </a:r>
            <a:endParaRPr lang="en-US" sz="1400" i="1" dirty="0">
              <a:solidFill>
                <a:schemeClr val="tx2"/>
              </a:solidFill>
              <a:cs typeface="Arial" panose="020B0604020202020204" pitchFamily="34" charset="0"/>
            </a:endParaRPr>
          </a:p>
        </p:txBody>
      </p:sp>
      <p:sp>
        <p:nvSpPr>
          <p:cNvPr id="15" name="TextBox 14">
            <a:extLst>
              <a:ext uri="{FF2B5EF4-FFF2-40B4-BE49-F238E27FC236}">
                <a16:creationId xmlns:a16="http://schemas.microsoft.com/office/drawing/2014/main" id="{B73D8F10-7C9A-116A-E3EB-2913D8EC8FA2}"/>
              </a:ext>
            </a:extLst>
          </p:cNvPr>
          <p:cNvSpPr txBox="1"/>
          <p:nvPr/>
        </p:nvSpPr>
        <p:spPr>
          <a:xfrm>
            <a:off x="9002147" y="3317066"/>
            <a:ext cx="1792531" cy="307777"/>
          </a:xfrm>
          <a:prstGeom prst="rect">
            <a:avLst/>
          </a:prstGeom>
          <a:noFill/>
        </p:spPr>
        <p:txBody>
          <a:bodyPr wrap="square" rtlCol="0">
            <a:spAutoFit/>
          </a:bodyPr>
          <a:lstStyle/>
          <a:p>
            <a:r>
              <a:rPr lang="en-US" sz="1400" i="1" dirty="0"/>
              <a:t>Richard Davidson, PhD</a:t>
            </a:r>
            <a:endParaRPr lang="en-US" sz="1400" i="1" dirty="0">
              <a:solidFill>
                <a:schemeClr val="tx2"/>
              </a:solidFill>
              <a:cs typeface="Arial" panose="020B0604020202020204" pitchFamily="34" charset="0"/>
            </a:endParaRPr>
          </a:p>
        </p:txBody>
      </p:sp>
      <p:sp>
        <p:nvSpPr>
          <p:cNvPr id="16" name="TextBox 15">
            <a:extLst>
              <a:ext uri="{FF2B5EF4-FFF2-40B4-BE49-F238E27FC236}">
                <a16:creationId xmlns:a16="http://schemas.microsoft.com/office/drawing/2014/main" id="{1A7F07C6-32F7-9B60-F996-2586FA4550E8}"/>
              </a:ext>
            </a:extLst>
          </p:cNvPr>
          <p:cNvSpPr txBox="1"/>
          <p:nvPr/>
        </p:nvSpPr>
        <p:spPr>
          <a:xfrm>
            <a:off x="6064056" y="5492435"/>
            <a:ext cx="1524959" cy="307777"/>
          </a:xfrm>
          <a:prstGeom prst="rect">
            <a:avLst/>
          </a:prstGeom>
          <a:noFill/>
        </p:spPr>
        <p:txBody>
          <a:bodyPr wrap="square" rtlCol="0">
            <a:spAutoFit/>
          </a:bodyPr>
          <a:lstStyle/>
          <a:p>
            <a:r>
              <a:rPr lang="en-US" sz="1400" i="1" dirty="0"/>
              <a:t>William </a:t>
            </a:r>
            <a:r>
              <a:rPr lang="en-US" sz="1400" i="1" dirty="0" err="1"/>
              <a:t>Busse</a:t>
            </a:r>
            <a:r>
              <a:rPr lang="en-US" sz="1400" i="1" dirty="0"/>
              <a:t>, PhD</a:t>
            </a:r>
            <a:endParaRPr lang="en-US" sz="1400" i="1" dirty="0">
              <a:solidFill>
                <a:schemeClr val="tx2"/>
              </a:solidFill>
              <a:cs typeface="Arial" panose="020B0604020202020204" pitchFamily="34" charset="0"/>
            </a:endParaRPr>
          </a:p>
        </p:txBody>
      </p:sp>
      <p:sp>
        <p:nvSpPr>
          <p:cNvPr id="17" name="TextBox 16">
            <a:extLst>
              <a:ext uri="{FF2B5EF4-FFF2-40B4-BE49-F238E27FC236}">
                <a16:creationId xmlns:a16="http://schemas.microsoft.com/office/drawing/2014/main" id="{2DB5C4ED-4B45-6ABE-8A55-F1A208A43866}"/>
              </a:ext>
            </a:extLst>
          </p:cNvPr>
          <p:cNvSpPr txBox="1"/>
          <p:nvPr/>
        </p:nvSpPr>
        <p:spPr>
          <a:xfrm>
            <a:off x="10367350" y="6273010"/>
            <a:ext cx="1661609" cy="369332"/>
          </a:xfrm>
          <a:prstGeom prst="rect">
            <a:avLst/>
          </a:prstGeom>
          <a:noFill/>
        </p:spPr>
        <p:txBody>
          <a:bodyPr wrap="none" rtlCol="0">
            <a:spAutoFit/>
          </a:bodyPr>
          <a:lstStyle/>
          <a:p>
            <a:r>
              <a:rPr lang="en-US" i="1" dirty="0"/>
              <a:t>…and many more!</a:t>
            </a:r>
          </a:p>
        </p:txBody>
      </p:sp>
      <p:pic>
        <p:nvPicPr>
          <p:cNvPr id="18" name="Picture 17">
            <a:extLst>
              <a:ext uri="{FF2B5EF4-FFF2-40B4-BE49-F238E27FC236}">
                <a16:creationId xmlns:a16="http://schemas.microsoft.com/office/drawing/2014/main" id="{033F6E38-BE50-CC66-CC16-B701841489AD}"/>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Lst>
          </a:blip>
          <a:stretch>
            <a:fillRect/>
          </a:stretch>
        </p:blipFill>
        <p:spPr>
          <a:xfrm>
            <a:off x="8408493" y="3963456"/>
            <a:ext cx="1531395" cy="1836756"/>
          </a:xfrm>
          <a:prstGeom prst="rect">
            <a:avLst/>
          </a:prstGeom>
        </p:spPr>
      </p:pic>
      <p:sp>
        <p:nvSpPr>
          <p:cNvPr id="19" name="TextBox 18">
            <a:extLst>
              <a:ext uri="{FF2B5EF4-FFF2-40B4-BE49-F238E27FC236}">
                <a16:creationId xmlns:a16="http://schemas.microsoft.com/office/drawing/2014/main" id="{0FC26145-24A8-B8F3-EB15-AA6B9E6C47C7}"/>
              </a:ext>
            </a:extLst>
          </p:cNvPr>
          <p:cNvSpPr txBox="1"/>
          <p:nvPr/>
        </p:nvSpPr>
        <p:spPr>
          <a:xfrm>
            <a:off x="8408492" y="5801510"/>
            <a:ext cx="1524959" cy="307777"/>
          </a:xfrm>
          <a:prstGeom prst="rect">
            <a:avLst/>
          </a:prstGeom>
          <a:noFill/>
        </p:spPr>
        <p:txBody>
          <a:bodyPr wrap="square" rtlCol="0">
            <a:spAutoFit/>
          </a:bodyPr>
          <a:lstStyle/>
          <a:p>
            <a:r>
              <a:rPr lang="en-US" sz="1400" i="1" dirty="0"/>
              <a:t>Danika Klaus, RN</a:t>
            </a:r>
            <a:endParaRPr lang="en-US" sz="1400" i="1" dirty="0">
              <a:solidFill>
                <a:schemeClr val="tx2"/>
              </a:solidFill>
              <a:cs typeface="Arial" panose="020B0604020202020204" pitchFamily="34" charset="0"/>
            </a:endParaRPr>
          </a:p>
        </p:txBody>
      </p:sp>
      <p:pic>
        <p:nvPicPr>
          <p:cNvPr id="21" name="Picture 20">
            <a:extLst>
              <a:ext uri="{FF2B5EF4-FFF2-40B4-BE49-F238E27FC236}">
                <a16:creationId xmlns:a16="http://schemas.microsoft.com/office/drawing/2014/main" id="{A8CDA86E-9D5F-4FEA-58C7-AD27BCDC473C}"/>
              </a:ext>
            </a:extLst>
          </p:cNvPr>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Lst>
          </a:blip>
          <a:stretch>
            <a:fillRect/>
          </a:stretch>
        </p:blipFill>
        <p:spPr>
          <a:xfrm>
            <a:off x="10270376" y="3715427"/>
            <a:ext cx="1531395" cy="1846682"/>
          </a:xfrm>
          <a:prstGeom prst="rect">
            <a:avLst/>
          </a:prstGeom>
        </p:spPr>
      </p:pic>
      <p:sp>
        <p:nvSpPr>
          <p:cNvPr id="22" name="TextBox 21">
            <a:extLst>
              <a:ext uri="{FF2B5EF4-FFF2-40B4-BE49-F238E27FC236}">
                <a16:creationId xmlns:a16="http://schemas.microsoft.com/office/drawing/2014/main" id="{48B70FDC-D5C6-1402-869D-F2DB9B333D07}"/>
              </a:ext>
            </a:extLst>
          </p:cNvPr>
          <p:cNvSpPr txBox="1"/>
          <p:nvPr/>
        </p:nvSpPr>
        <p:spPr>
          <a:xfrm>
            <a:off x="10176492" y="5537944"/>
            <a:ext cx="1817470" cy="307777"/>
          </a:xfrm>
          <a:prstGeom prst="rect">
            <a:avLst/>
          </a:prstGeom>
          <a:noFill/>
        </p:spPr>
        <p:txBody>
          <a:bodyPr wrap="square" rtlCol="0">
            <a:spAutoFit/>
          </a:bodyPr>
          <a:lstStyle/>
          <a:p>
            <a:r>
              <a:rPr lang="en-US" sz="1400" i="1" dirty="0"/>
              <a:t>Stephane </a:t>
            </a:r>
            <a:r>
              <a:rPr lang="en-US" sz="1400" i="1" dirty="0" err="1"/>
              <a:t>Esnault</a:t>
            </a:r>
            <a:r>
              <a:rPr lang="en-US" sz="1400" i="1" dirty="0"/>
              <a:t>, PhD</a:t>
            </a:r>
            <a:endParaRPr lang="en-US" sz="1400" i="1" dirty="0">
              <a:solidFill>
                <a:schemeClr val="tx2"/>
              </a:solidFill>
              <a:cs typeface="Arial" panose="020B0604020202020204" pitchFamily="34" charset="0"/>
            </a:endParaRPr>
          </a:p>
        </p:txBody>
      </p:sp>
    </p:spTree>
    <p:extLst>
      <p:ext uri="{BB962C8B-B14F-4D97-AF65-F5344CB8AC3E}">
        <p14:creationId xmlns:p14="http://schemas.microsoft.com/office/powerpoint/2010/main" val="3800964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35E689F-1977-1F36-67E0-69EA1ECF0812}"/>
              </a:ext>
            </a:extLst>
          </p:cNvPr>
          <p:cNvSpPr>
            <a:spLocks noGrp="1"/>
          </p:cNvSpPr>
          <p:nvPr>
            <p:ph type="title"/>
          </p:nvPr>
        </p:nvSpPr>
        <p:spPr>
          <a:xfrm>
            <a:off x="2651468" y="2746323"/>
            <a:ext cx="6889063" cy="1076169"/>
          </a:xfrm>
          <a:noFill/>
          <a:ln w="19050">
            <a:solidFill>
              <a:schemeClr val="accent3">
                <a:lumMod val="50000"/>
              </a:schemeClr>
            </a:solidFill>
          </a:ln>
        </p:spPr>
        <p:txBody>
          <a:bodyPr>
            <a:normAutofit/>
          </a:bodyPr>
          <a:lstStyle/>
          <a:p>
            <a:pPr algn="ctr"/>
            <a:r>
              <a:rPr lang="en-US" sz="6700" cap="small" dirty="0"/>
              <a:t>Questions</a:t>
            </a:r>
            <a:endParaRPr lang="en-US" cap="small" dirty="0"/>
          </a:p>
        </p:txBody>
      </p:sp>
    </p:spTree>
    <p:extLst>
      <p:ext uri="{BB962C8B-B14F-4D97-AF65-F5344CB8AC3E}">
        <p14:creationId xmlns:p14="http://schemas.microsoft.com/office/powerpoint/2010/main" val="2317918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35E689F-1977-1F36-67E0-69EA1ECF0812}"/>
              </a:ext>
            </a:extLst>
          </p:cNvPr>
          <p:cNvSpPr>
            <a:spLocks noGrp="1"/>
          </p:cNvSpPr>
          <p:nvPr>
            <p:ph type="title"/>
          </p:nvPr>
        </p:nvSpPr>
        <p:spPr>
          <a:xfrm>
            <a:off x="2651468" y="2746323"/>
            <a:ext cx="6889063" cy="1076169"/>
          </a:xfrm>
          <a:noFill/>
          <a:ln w="19050">
            <a:solidFill>
              <a:schemeClr val="accent3">
                <a:lumMod val="50000"/>
              </a:schemeClr>
            </a:solidFill>
          </a:ln>
        </p:spPr>
        <p:txBody>
          <a:bodyPr>
            <a:normAutofit/>
          </a:bodyPr>
          <a:lstStyle/>
          <a:p>
            <a:pPr algn="ctr"/>
            <a:r>
              <a:rPr lang="en-US" sz="6700" cap="small" dirty="0"/>
              <a:t>Questions</a:t>
            </a:r>
            <a:endParaRPr lang="en-US" cap="small" dirty="0"/>
          </a:p>
        </p:txBody>
      </p:sp>
    </p:spTree>
    <p:extLst>
      <p:ext uri="{BB962C8B-B14F-4D97-AF65-F5344CB8AC3E}">
        <p14:creationId xmlns:p14="http://schemas.microsoft.com/office/powerpoint/2010/main" val="4013580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35E689F-1977-1F36-67E0-69EA1ECF0812}"/>
              </a:ext>
            </a:extLst>
          </p:cNvPr>
          <p:cNvSpPr>
            <a:spLocks noGrp="1"/>
          </p:cNvSpPr>
          <p:nvPr>
            <p:ph type="title"/>
          </p:nvPr>
        </p:nvSpPr>
        <p:spPr>
          <a:xfrm>
            <a:off x="2651468" y="2746323"/>
            <a:ext cx="6889063" cy="1076169"/>
          </a:xfrm>
          <a:noFill/>
          <a:ln w="19050">
            <a:solidFill>
              <a:schemeClr val="accent3">
                <a:lumMod val="50000"/>
              </a:schemeClr>
            </a:solidFill>
          </a:ln>
        </p:spPr>
        <p:txBody>
          <a:bodyPr>
            <a:normAutofit/>
          </a:bodyPr>
          <a:lstStyle/>
          <a:p>
            <a:pPr algn="ctr"/>
            <a:r>
              <a:rPr lang="en-US" sz="6700" cap="small" dirty="0"/>
              <a:t>Questions</a:t>
            </a:r>
            <a:endParaRPr lang="en-US" cap="small" dirty="0"/>
          </a:p>
        </p:txBody>
      </p:sp>
    </p:spTree>
    <p:extLst>
      <p:ext uri="{BB962C8B-B14F-4D97-AF65-F5344CB8AC3E}">
        <p14:creationId xmlns:p14="http://schemas.microsoft.com/office/powerpoint/2010/main" val="3513160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35E689F-1977-1F36-67E0-69EA1ECF0812}"/>
              </a:ext>
            </a:extLst>
          </p:cNvPr>
          <p:cNvSpPr>
            <a:spLocks noGrp="1"/>
          </p:cNvSpPr>
          <p:nvPr>
            <p:ph type="title"/>
          </p:nvPr>
        </p:nvSpPr>
        <p:spPr>
          <a:xfrm>
            <a:off x="2651468" y="2746323"/>
            <a:ext cx="6889063" cy="1076169"/>
          </a:xfrm>
          <a:noFill/>
          <a:ln w="19050">
            <a:solidFill>
              <a:schemeClr val="accent3">
                <a:lumMod val="50000"/>
              </a:schemeClr>
            </a:solidFill>
          </a:ln>
        </p:spPr>
        <p:txBody>
          <a:bodyPr>
            <a:normAutofit/>
          </a:bodyPr>
          <a:lstStyle/>
          <a:p>
            <a:pPr algn="ctr"/>
            <a:r>
              <a:rPr lang="en-US" sz="6700" cap="small" dirty="0"/>
              <a:t>Background</a:t>
            </a:r>
            <a:endParaRPr lang="en-US" cap="small" dirty="0"/>
          </a:p>
        </p:txBody>
      </p:sp>
    </p:spTree>
    <p:extLst>
      <p:ext uri="{BB962C8B-B14F-4D97-AF65-F5344CB8AC3E}">
        <p14:creationId xmlns:p14="http://schemas.microsoft.com/office/powerpoint/2010/main" val="37423231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6">
            <a:extLst>
              <a:ext uri="{FF2B5EF4-FFF2-40B4-BE49-F238E27FC236}">
                <a16:creationId xmlns:a16="http://schemas.microsoft.com/office/drawing/2014/main" id="{8FF5C444-03B6-77FB-6372-F5BCE5700069}"/>
              </a:ext>
            </a:extLst>
          </p:cNvPr>
          <p:cNvSpPr>
            <a:spLocks noGrp="1"/>
          </p:cNvSpPr>
          <p:nvPr>
            <p:ph type="title"/>
          </p:nvPr>
        </p:nvSpPr>
        <p:spPr/>
        <p:txBody>
          <a:bodyPr>
            <a:normAutofit/>
          </a:bodyPr>
          <a:lstStyle/>
          <a:p>
            <a:r>
              <a:rPr lang="en-US" sz="4800" cap="small" dirty="0">
                <a:ea typeface="EB Garamond" pitchFamily="2" charset="0"/>
                <a:cs typeface="Kannada MN" pitchFamily="2" charset="0"/>
              </a:rPr>
              <a:t>Th17 Cells</a:t>
            </a:r>
          </a:p>
        </p:txBody>
      </p:sp>
      <p:sp>
        <p:nvSpPr>
          <p:cNvPr id="8" name="Content Placeholder 7">
            <a:extLst>
              <a:ext uri="{FF2B5EF4-FFF2-40B4-BE49-F238E27FC236}">
                <a16:creationId xmlns:a16="http://schemas.microsoft.com/office/drawing/2014/main" id="{8B732CF3-7882-2A1D-A1A3-C30A9B114FDC}"/>
              </a:ext>
            </a:extLst>
          </p:cNvPr>
          <p:cNvSpPr>
            <a:spLocks noGrp="1"/>
          </p:cNvSpPr>
          <p:nvPr>
            <p:ph idx="1"/>
          </p:nvPr>
        </p:nvSpPr>
        <p:spPr/>
        <p:txBody>
          <a:bodyPr>
            <a:normAutofit/>
          </a:bodyPr>
          <a:lstStyle/>
          <a:p>
            <a:r>
              <a:rPr lang="en-US" sz="1800" dirty="0">
                <a:solidFill>
                  <a:schemeClr val="tx2"/>
                </a:solidFill>
                <a:cs typeface="Arial" panose="020B0604020202020204" pitchFamily="34" charset="0"/>
              </a:rPr>
              <a:t>Adaptive Immune System </a:t>
            </a:r>
            <a:r>
              <a:rPr lang="en-US" sz="1800" dirty="0">
                <a:solidFill>
                  <a:schemeClr val="tx2"/>
                </a:solidFill>
                <a:cs typeface="Arial" panose="020B0604020202020204" pitchFamily="34" charset="0"/>
                <a:sym typeface="Wingdings" pitchFamily="2" charset="2"/>
              </a:rPr>
              <a:t> </a:t>
            </a:r>
            <a:r>
              <a:rPr lang="en-US" dirty="0">
                <a:solidFill>
                  <a:schemeClr val="accent2"/>
                </a:solidFill>
                <a:cs typeface="Arial" panose="020B0604020202020204" pitchFamily="34" charset="0"/>
              </a:rPr>
              <a:t>IL-17 </a:t>
            </a:r>
            <a:r>
              <a:rPr lang="en-US" sz="1700" i="1" dirty="0">
                <a:solidFill>
                  <a:schemeClr val="tx1"/>
                </a:solidFill>
                <a:cs typeface="Arial" panose="020B0604020202020204" pitchFamily="34" charset="0"/>
              </a:rPr>
              <a:t>(neutrophils)</a:t>
            </a:r>
            <a:endParaRPr lang="en-US" i="1" dirty="0">
              <a:solidFill>
                <a:schemeClr val="tx1"/>
              </a:solidFill>
              <a:cs typeface="Arial" panose="020B0604020202020204" pitchFamily="34" charset="0"/>
            </a:endParaRPr>
          </a:p>
          <a:p>
            <a:r>
              <a:rPr lang="en-US" sz="1800" dirty="0">
                <a:solidFill>
                  <a:schemeClr val="tx2"/>
                </a:solidFill>
                <a:cs typeface="Arial" panose="020B0604020202020204" pitchFamily="34" charset="0"/>
              </a:rPr>
              <a:t>Differentiation promoted by </a:t>
            </a:r>
            <a:r>
              <a:rPr lang="en-US" sz="1800" dirty="0">
                <a:solidFill>
                  <a:schemeClr val="accent2"/>
                </a:solidFill>
                <a:cs typeface="Arial" panose="020B0604020202020204" pitchFamily="34" charset="0"/>
              </a:rPr>
              <a:t>IL-23, </a:t>
            </a:r>
            <a:r>
              <a:rPr lang="en-US" sz="1800" dirty="0">
                <a:solidFill>
                  <a:schemeClr val="tx2"/>
                </a:solidFill>
                <a:cs typeface="Arial" panose="020B0604020202020204" pitchFamily="34" charset="0"/>
              </a:rPr>
              <a:t>TNF-a, </a:t>
            </a:r>
            <a:r>
              <a:rPr lang="en-US" sz="1800" dirty="0">
                <a:cs typeface="Arial" panose="020B0604020202020204" pitchFamily="34" charset="0"/>
              </a:rPr>
              <a:t>IL-1</a:t>
            </a:r>
            <a:r>
              <a:rPr lang="el-GR" sz="1800" dirty="0">
                <a:cs typeface="Arial" panose="020B0604020202020204" pitchFamily="34" charset="0"/>
              </a:rPr>
              <a:t>β</a:t>
            </a:r>
            <a:r>
              <a:rPr lang="en-US" sz="1800" dirty="0">
                <a:solidFill>
                  <a:schemeClr val="tx2"/>
                </a:solidFill>
                <a:cs typeface="Arial" panose="020B0604020202020204" pitchFamily="34" charset="0"/>
              </a:rPr>
              <a:t>, IL-21 (requires IL-6 and TGF</a:t>
            </a:r>
            <a:r>
              <a:rPr lang="el-GR" sz="1800" dirty="0">
                <a:solidFill>
                  <a:schemeClr val="tx2"/>
                </a:solidFill>
                <a:cs typeface="Arial" panose="020B0604020202020204" pitchFamily="34" charset="0"/>
              </a:rPr>
              <a:t>β</a:t>
            </a:r>
            <a:r>
              <a:rPr lang="en-US" sz="1800" dirty="0">
                <a:solidFill>
                  <a:schemeClr val="tx2"/>
                </a:solidFill>
                <a:cs typeface="Arial" panose="020B0604020202020204" pitchFamily="34" charset="0"/>
              </a:rPr>
              <a:t>)</a:t>
            </a:r>
            <a:endParaRPr lang="en-US" sz="1800" dirty="0">
              <a:solidFill>
                <a:schemeClr val="accent2"/>
              </a:solidFill>
              <a:cs typeface="Arial" panose="020B0604020202020204" pitchFamily="34" charset="0"/>
            </a:endParaRPr>
          </a:p>
          <a:p>
            <a:r>
              <a:rPr lang="en-US" sz="1800" dirty="0">
                <a:solidFill>
                  <a:schemeClr val="tx2"/>
                </a:solidFill>
                <a:cs typeface="Arial" panose="020B0604020202020204" pitchFamily="34" charset="0"/>
              </a:rPr>
              <a:t>Psychological Stress </a:t>
            </a:r>
            <a:r>
              <a:rPr lang="en-US" sz="1800" dirty="0">
                <a:solidFill>
                  <a:schemeClr val="tx2"/>
                </a:solidFill>
                <a:cs typeface="Arial" panose="020B0604020202020204" pitchFamily="34" charset="0"/>
                <a:sym typeface="Wingdings" pitchFamily="2" charset="2"/>
              </a:rPr>
              <a:t> </a:t>
            </a:r>
            <a:r>
              <a:rPr lang="en-US" sz="1900" b="1" dirty="0">
                <a:cs typeface="Arial" panose="020B0604020202020204" pitchFamily="34" charset="0"/>
                <a:sym typeface="Wingdings" pitchFamily="2" charset="2"/>
              </a:rPr>
              <a:t>↑</a:t>
            </a:r>
            <a:r>
              <a:rPr lang="en-US" dirty="0">
                <a:cs typeface="Arial" panose="020B0604020202020204" pitchFamily="34" charset="0"/>
                <a:sym typeface="Wingdings" pitchFamily="2" charset="2"/>
              </a:rPr>
              <a:t> </a:t>
            </a:r>
            <a:r>
              <a:rPr lang="en-US" sz="1800" dirty="0">
                <a:solidFill>
                  <a:schemeClr val="accent2"/>
                </a:solidFill>
                <a:cs typeface="Arial" panose="020B0604020202020204" pitchFamily="34" charset="0"/>
              </a:rPr>
              <a:t>IL-23A</a:t>
            </a:r>
            <a:r>
              <a:rPr lang="en-US" sz="1800" dirty="0">
                <a:solidFill>
                  <a:schemeClr val="tx2"/>
                </a:solidFill>
                <a:cs typeface="Arial" panose="020B0604020202020204" pitchFamily="34" charset="0"/>
              </a:rPr>
              <a:t>, </a:t>
            </a:r>
            <a:r>
              <a:rPr lang="en-US" sz="1800" dirty="0">
                <a:cs typeface="Arial" panose="020B0604020202020204" pitchFamily="34" charset="0"/>
              </a:rPr>
              <a:t>IL-1</a:t>
            </a:r>
            <a:r>
              <a:rPr lang="el-GR" sz="1800" dirty="0">
                <a:cs typeface="Arial" panose="020B0604020202020204" pitchFamily="34" charset="0"/>
              </a:rPr>
              <a:t>β</a:t>
            </a:r>
            <a:r>
              <a:rPr lang="en-US" sz="1800" dirty="0">
                <a:cs typeface="Arial" panose="020B0604020202020204" pitchFamily="34" charset="0"/>
              </a:rPr>
              <a:t>,</a:t>
            </a:r>
            <a:r>
              <a:rPr lang="en-US" sz="1800" dirty="0">
                <a:solidFill>
                  <a:schemeClr val="accent2"/>
                </a:solidFill>
                <a:cs typeface="Arial" panose="020B0604020202020204" pitchFamily="34" charset="0"/>
              </a:rPr>
              <a:t> </a:t>
            </a:r>
            <a:r>
              <a:rPr lang="en-US" sz="1800" dirty="0">
                <a:solidFill>
                  <a:schemeClr val="tx2"/>
                </a:solidFill>
                <a:cs typeface="Arial" panose="020B0604020202020204" pitchFamily="34" charset="0"/>
              </a:rPr>
              <a:t>IL-6</a:t>
            </a:r>
            <a:endParaRPr lang="en-US" sz="1800" dirty="0">
              <a:solidFill>
                <a:schemeClr val="accent2"/>
              </a:solidFill>
              <a:cs typeface="Arial" panose="020B0604020202020204" pitchFamily="34" charset="0"/>
            </a:endParaRPr>
          </a:p>
          <a:p>
            <a:endParaRPr lang="en-US" sz="1800" dirty="0">
              <a:solidFill>
                <a:schemeClr val="tx2"/>
              </a:solidFill>
              <a:cs typeface="Arial" panose="020B0604020202020204" pitchFamily="34" charset="0"/>
            </a:endParaRPr>
          </a:p>
          <a:p>
            <a:pPr marL="0" indent="0">
              <a:buNone/>
            </a:pPr>
            <a:r>
              <a:rPr lang="en-US" sz="1800" dirty="0">
                <a:solidFill>
                  <a:schemeClr val="tx2"/>
                </a:solidFill>
                <a:cs typeface="Arial" panose="020B0604020202020204" pitchFamily="34" charset="0"/>
              </a:rPr>
              <a:t>Asthma:</a:t>
            </a:r>
          </a:p>
          <a:p>
            <a:r>
              <a:rPr lang="en-US" sz="1800" dirty="0">
                <a:solidFill>
                  <a:schemeClr val="tx2"/>
                </a:solidFill>
                <a:cs typeface="Arial" panose="020B0604020202020204" pitchFamily="34" charset="0"/>
              </a:rPr>
              <a:t>IL-17 in severe asthma; modulates Th2 responses in mild asthma</a:t>
            </a:r>
          </a:p>
          <a:p>
            <a:r>
              <a:rPr lang="en-US" sz="1800" dirty="0">
                <a:solidFill>
                  <a:schemeClr val="tx2"/>
                </a:solidFill>
                <a:cs typeface="Arial" panose="020B0604020202020204" pitchFamily="34" charset="0"/>
              </a:rPr>
              <a:t>EOS (Th2 cells) release </a:t>
            </a:r>
            <a:r>
              <a:rPr lang="en-US" sz="1800" dirty="0">
                <a:cs typeface="Arial" panose="020B0604020202020204" pitchFamily="34" charset="0"/>
              </a:rPr>
              <a:t>IL-1</a:t>
            </a:r>
            <a:r>
              <a:rPr lang="el-GR" sz="1800" dirty="0">
                <a:cs typeface="Arial" panose="020B0604020202020204" pitchFamily="34" charset="0"/>
              </a:rPr>
              <a:t>β</a:t>
            </a:r>
            <a:r>
              <a:rPr lang="el-GR" sz="1800" dirty="0">
                <a:solidFill>
                  <a:schemeClr val="tx2"/>
                </a:solidFill>
                <a:cs typeface="Arial" panose="020B0604020202020204" pitchFamily="34" charset="0"/>
              </a:rPr>
              <a:t> </a:t>
            </a:r>
            <a:r>
              <a:rPr lang="en-US" sz="1800" dirty="0">
                <a:solidFill>
                  <a:schemeClr val="tx2"/>
                </a:solidFill>
                <a:cs typeface="Arial" panose="020B0604020202020204" pitchFamily="34" charset="0"/>
                <a:sym typeface="Wingdings" pitchFamily="2" charset="2"/>
              </a:rPr>
              <a:t> </a:t>
            </a:r>
            <a:r>
              <a:rPr lang="en-US" sz="1800" dirty="0">
                <a:solidFill>
                  <a:schemeClr val="accent2"/>
                </a:solidFill>
                <a:cs typeface="Arial" panose="020B0604020202020204" pitchFamily="34" charset="0"/>
              </a:rPr>
              <a:t>IL-17</a:t>
            </a:r>
            <a:r>
              <a:rPr lang="en-US" sz="1800" dirty="0">
                <a:solidFill>
                  <a:schemeClr val="tx2"/>
                </a:solidFill>
                <a:cs typeface="Arial" panose="020B0604020202020204" pitchFamily="34" charset="0"/>
              </a:rPr>
              <a:t> expression</a:t>
            </a:r>
          </a:p>
          <a:p>
            <a:endParaRPr lang="en-US" sz="1800" dirty="0">
              <a:solidFill>
                <a:schemeClr val="tx2"/>
              </a:solidFill>
              <a:cs typeface="Arial" panose="020B0604020202020204" pitchFamily="34" charset="0"/>
            </a:endParaRPr>
          </a:p>
        </p:txBody>
      </p:sp>
    </p:spTree>
    <p:extLst>
      <p:ext uri="{BB962C8B-B14F-4D97-AF65-F5344CB8AC3E}">
        <p14:creationId xmlns:p14="http://schemas.microsoft.com/office/powerpoint/2010/main" val="1606948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6">
            <a:extLst>
              <a:ext uri="{FF2B5EF4-FFF2-40B4-BE49-F238E27FC236}">
                <a16:creationId xmlns:a16="http://schemas.microsoft.com/office/drawing/2014/main" id="{8FF5C444-03B6-77FB-6372-F5BCE5700069}"/>
              </a:ext>
            </a:extLst>
          </p:cNvPr>
          <p:cNvSpPr>
            <a:spLocks noGrp="1"/>
          </p:cNvSpPr>
          <p:nvPr>
            <p:ph type="title"/>
          </p:nvPr>
        </p:nvSpPr>
        <p:spPr>
          <a:xfrm>
            <a:off x="838200" y="584990"/>
            <a:ext cx="10515600" cy="1378619"/>
          </a:xfrm>
        </p:spPr>
        <p:txBody>
          <a:bodyPr>
            <a:normAutofit fontScale="90000"/>
          </a:bodyPr>
          <a:lstStyle/>
          <a:p>
            <a:r>
              <a:rPr lang="en-US" sz="4800" cap="small" dirty="0">
                <a:ea typeface="EB Garamond" pitchFamily="2" charset="0"/>
                <a:cs typeface="Kannada MN" pitchFamily="2" charset="0"/>
              </a:rPr>
              <a:t>How does the brain influence the airway?</a:t>
            </a:r>
          </a:p>
        </p:txBody>
      </p:sp>
      <p:sp>
        <p:nvSpPr>
          <p:cNvPr id="8" name="Content Placeholder 7">
            <a:extLst>
              <a:ext uri="{FF2B5EF4-FFF2-40B4-BE49-F238E27FC236}">
                <a16:creationId xmlns:a16="http://schemas.microsoft.com/office/drawing/2014/main" id="{8B732CF3-7882-2A1D-A1A3-C30A9B114FDC}"/>
              </a:ext>
            </a:extLst>
          </p:cNvPr>
          <p:cNvSpPr>
            <a:spLocks noGrp="1"/>
          </p:cNvSpPr>
          <p:nvPr>
            <p:ph idx="1"/>
          </p:nvPr>
        </p:nvSpPr>
        <p:spPr/>
        <p:txBody>
          <a:bodyPr>
            <a:normAutofit/>
          </a:bodyPr>
          <a:lstStyle/>
          <a:p>
            <a:r>
              <a:rPr lang="en-US" b="1" dirty="0">
                <a:solidFill>
                  <a:srgbClr val="000000"/>
                </a:solidFill>
                <a:effectLst/>
              </a:rPr>
              <a:t>Distal</a:t>
            </a:r>
            <a:r>
              <a:rPr lang="en-US" dirty="0">
                <a:solidFill>
                  <a:srgbClr val="000000"/>
                </a:solidFill>
                <a:effectLst/>
              </a:rPr>
              <a:t> Mechanism: brain (sub/cortical)</a:t>
            </a:r>
          </a:p>
          <a:p>
            <a:pPr lvl="1"/>
            <a:r>
              <a:rPr lang="en-US" dirty="0">
                <a:solidFill>
                  <a:srgbClr val="000000"/>
                </a:solidFill>
                <a:effectLst/>
                <a:sym typeface="Wingdings" pitchFamily="2" charset="2"/>
              </a:rPr>
              <a:t>In-Between Mechanisms: brainstem</a:t>
            </a:r>
          </a:p>
          <a:p>
            <a:r>
              <a:rPr lang="en-US" b="1" dirty="0">
                <a:solidFill>
                  <a:srgbClr val="000000"/>
                </a:solidFill>
              </a:rPr>
              <a:t>Proximal</a:t>
            </a:r>
            <a:r>
              <a:rPr lang="en-US" dirty="0">
                <a:solidFill>
                  <a:srgbClr val="000000"/>
                </a:solidFill>
              </a:rPr>
              <a:t> Mechanisms:  </a:t>
            </a:r>
          </a:p>
          <a:p>
            <a:pPr lvl="1"/>
            <a:r>
              <a:rPr lang="en-US" sz="1800" dirty="0">
                <a:solidFill>
                  <a:srgbClr val="000000"/>
                </a:solidFill>
                <a:effectLst/>
              </a:rPr>
              <a:t>HPA </a:t>
            </a:r>
            <a:r>
              <a:rPr lang="en-US" sz="1800" dirty="0">
                <a:solidFill>
                  <a:srgbClr val="000000"/>
                </a:solidFill>
              </a:rPr>
              <a:t>Axis </a:t>
            </a:r>
          </a:p>
          <a:p>
            <a:pPr lvl="1"/>
            <a:r>
              <a:rPr lang="en-US" sz="1800" dirty="0">
                <a:solidFill>
                  <a:srgbClr val="000000"/>
                </a:solidFill>
                <a:effectLst/>
              </a:rPr>
              <a:t>Sympathetic Nervous System</a:t>
            </a:r>
          </a:p>
          <a:p>
            <a:pPr lvl="1"/>
            <a:r>
              <a:rPr lang="en-US" sz="1800" dirty="0">
                <a:solidFill>
                  <a:srgbClr val="000000"/>
                </a:solidFill>
              </a:rPr>
              <a:t>Neurogenic Inflammation </a:t>
            </a:r>
            <a:r>
              <a:rPr lang="en-US" dirty="0">
                <a:solidFill>
                  <a:srgbClr val="000000"/>
                </a:solidFill>
              </a:rPr>
              <a:t>(Sensory Neuropeptides)</a:t>
            </a:r>
            <a:endParaRPr lang="en-US" sz="1800" dirty="0">
              <a:solidFill>
                <a:srgbClr val="000000"/>
              </a:solidFill>
            </a:endParaRPr>
          </a:p>
        </p:txBody>
      </p:sp>
      <p:grpSp>
        <p:nvGrpSpPr>
          <p:cNvPr id="12" name="Group 11">
            <a:extLst>
              <a:ext uri="{FF2B5EF4-FFF2-40B4-BE49-F238E27FC236}">
                <a16:creationId xmlns:a16="http://schemas.microsoft.com/office/drawing/2014/main" id="{700A108F-633A-4C8A-56AD-ED91C5B74613}"/>
              </a:ext>
            </a:extLst>
          </p:cNvPr>
          <p:cNvGrpSpPr/>
          <p:nvPr/>
        </p:nvGrpSpPr>
        <p:grpSpPr>
          <a:xfrm>
            <a:off x="6449507" y="1777998"/>
            <a:ext cx="4217314" cy="4279322"/>
            <a:chOff x="3092920" y="176753"/>
            <a:chExt cx="6584434" cy="6681247"/>
          </a:xfrm>
        </p:grpSpPr>
        <p:pic>
          <p:nvPicPr>
            <p:cNvPr id="3" name="Picture 2" descr="Diagram&#10;&#10;Description automatically generated">
              <a:extLst>
                <a:ext uri="{FF2B5EF4-FFF2-40B4-BE49-F238E27FC236}">
                  <a16:creationId xmlns:a16="http://schemas.microsoft.com/office/drawing/2014/main" id="{743CF7D3-7111-412D-DF2F-CDE23D2FFC27}"/>
                </a:ext>
              </a:extLst>
            </p:cNvPr>
            <p:cNvPicPr>
              <a:picLocks noChangeAspect="1"/>
            </p:cNvPicPr>
            <p:nvPr/>
          </p:nvPicPr>
          <p:blipFill rotWithShape="1">
            <a:blip r:embed="rId3">
              <a:clrChange>
                <a:clrFrom>
                  <a:srgbClr val="FFFFFF"/>
                </a:clrFrom>
                <a:clrTo>
                  <a:srgbClr val="FFFFFF">
                    <a:alpha val="0"/>
                  </a:srgbClr>
                </a:clrTo>
              </a:clrChange>
            </a:blip>
            <a:srcRect l="8930" t="2578" r="1022"/>
            <a:stretch/>
          </p:blipFill>
          <p:spPr>
            <a:xfrm>
              <a:off x="3092920" y="176753"/>
              <a:ext cx="6584434" cy="6681247"/>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16022D0B-FC10-262F-3224-4681D47147BB}"/>
                    </a:ext>
                  </a:extLst>
                </p14:cNvPr>
                <p14:cNvContentPartPr/>
                <p14:nvPr/>
              </p14:nvContentPartPr>
              <p14:xfrm>
                <a:off x="5345016" y="2756513"/>
                <a:ext cx="426600" cy="1011240"/>
              </p14:xfrm>
            </p:contentPart>
          </mc:Choice>
          <mc:Fallback xmlns="">
            <p:pic>
              <p:nvPicPr>
                <p:cNvPr id="4" name="Ink 3">
                  <a:extLst>
                    <a:ext uri="{FF2B5EF4-FFF2-40B4-BE49-F238E27FC236}">
                      <a16:creationId xmlns:a16="http://schemas.microsoft.com/office/drawing/2014/main" id="{16022D0B-FC10-262F-3224-4681D47147BB}"/>
                    </a:ext>
                  </a:extLst>
                </p:cNvPr>
                <p:cNvPicPr/>
                <p:nvPr/>
              </p:nvPicPr>
              <p:blipFill>
                <a:blip r:embed="rId5"/>
                <a:stretch>
                  <a:fillRect/>
                </a:stretch>
              </p:blipFill>
              <p:spPr>
                <a:xfrm>
                  <a:off x="5288810" y="2700333"/>
                  <a:ext cx="538449" cy="1123038"/>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B5D4E70C-011A-56B5-6523-9C57C538BE16}"/>
                    </a:ext>
                  </a:extLst>
                </p14:cNvPr>
                <p14:cNvContentPartPr/>
                <p14:nvPr/>
              </p14:nvContentPartPr>
              <p14:xfrm>
                <a:off x="5321616" y="2528993"/>
                <a:ext cx="23760" cy="222120"/>
              </p14:xfrm>
            </p:contentPart>
          </mc:Choice>
          <mc:Fallback xmlns="">
            <p:pic>
              <p:nvPicPr>
                <p:cNvPr id="5" name="Ink 4">
                  <a:extLst>
                    <a:ext uri="{FF2B5EF4-FFF2-40B4-BE49-F238E27FC236}">
                      <a16:creationId xmlns:a16="http://schemas.microsoft.com/office/drawing/2014/main" id="{B5D4E70C-011A-56B5-6523-9C57C538BE16}"/>
                    </a:ext>
                  </a:extLst>
                </p:cNvPr>
                <p:cNvPicPr/>
                <p:nvPr/>
              </p:nvPicPr>
              <p:blipFill>
                <a:blip r:embed="rId7"/>
                <a:stretch>
                  <a:fillRect/>
                </a:stretch>
              </p:blipFill>
              <p:spPr>
                <a:xfrm>
                  <a:off x="5266913" y="2472760"/>
                  <a:ext cx="133719" cy="334023"/>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EBA2D35D-578D-9A64-392B-27C47022B4B3}"/>
                    </a:ext>
                  </a:extLst>
                </p14:cNvPr>
                <p14:cNvContentPartPr/>
                <p14:nvPr/>
              </p14:nvContentPartPr>
              <p14:xfrm>
                <a:off x="5317656" y="2521073"/>
                <a:ext cx="360" cy="360"/>
              </p14:xfrm>
            </p:contentPart>
          </mc:Choice>
          <mc:Fallback xmlns="">
            <p:pic>
              <p:nvPicPr>
                <p:cNvPr id="7" name="Ink 6">
                  <a:extLst>
                    <a:ext uri="{FF2B5EF4-FFF2-40B4-BE49-F238E27FC236}">
                      <a16:creationId xmlns:a16="http://schemas.microsoft.com/office/drawing/2014/main" id="{EBA2D35D-578D-9A64-392B-27C47022B4B3}"/>
                    </a:ext>
                  </a:extLst>
                </p:cNvPr>
                <p:cNvPicPr/>
                <p:nvPr/>
              </p:nvPicPr>
              <p:blipFill>
                <a:blip r:embed="rId9"/>
                <a:stretch>
                  <a:fillRect/>
                </a:stretch>
              </p:blipFill>
              <p:spPr>
                <a:xfrm>
                  <a:off x="5281656" y="2485073"/>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DADC0E24-3476-1301-0671-9C020F925827}"/>
                    </a:ext>
                  </a:extLst>
                </p14:cNvPr>
                <p14:cNvContentPartPr/>
                <p14:nvPr/>
              </p14:nvContentPartPr>
              <p14:xfrm>
                <a:off x="5526456" y="3932273"/>
                <a:ext cx="939240" cy="871200"/>
              </p14:xfrm>
            </p:contentPart>
          </mc:Choice>
          <mc:Fallback xmlns="">
            <p:pic>
              <p:nvPicPr>
                <p:cNvPr id="10" name="Ink 9">
                  <a:extLst>
                    <a:ext uri="{FF2B5EF4-FFF2-40B4-BE49-F238E27FC236}">
                      <a16:creationId xmlns:a16="http://schemas.microsoft.com/office/drawing/2014/main" id="{DADC0E24-3476-1301-0671-9C020F925827}"/>
                    </a:ext>
                  </a:extLst>
                </p:cNvPr>
                <p:cNvPicPr/>
                <p:nvPr/>
              </p:nvPicPr>
              <p:blipFill>
                <a:blip r:embed="rId11"/>
                <a:stretch>
                  <a:fillRect/>
                </a:stretch>
              </p:blipFill>
              <p:spPr>
                <a:xfrm>
                  <a:off x="5428092" y="3833975"/>
                  <a:ext cx="1135407" cy="1067234"/>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E3A1570A-F360-EB85-ABF8-DC0202CF2B0C}"/>
                    </a:ext>
                  </a:extLst>
                </p14:cNvPr>
                <p14:cNvContentPartPr/>
                <p14:nvPr/>
              </p14:nvContentPartPr>
              <p14:xfrm>
                <a:off x="5958096" y="4692953"/>
                <a:ext cx="575640" cy="588600"/>
              </p14:xfrm>
            </p:contentPart>
          </mc:Choice>
          <mc:Fallback xmlns="">
            <p:pic>
              <p:nvPicPr>
                <p:cNvPr id="11" name="Ink 10">
                  <a:extLst>
                    <a:ext uri="{FF2B5EF4-FFF2-40B4-BE49-F238E27FC236}">
                      <a16:creationId xmlns:a16="http://schemas.microsoft.com/office/drawing/2014/main" id="{E3A1570A-F360-EB85-ABF8-DC0202CF2B0C}"/>
                    </a:ext>
                  </a:extLst>
                </p:cNvPr>
                <p:cNvPicPr/>
                <p:nvPr/>
              </p:nvPicPr>
              <p:blipFill>
                <a:blip r:embed="rId13"/>
                <a:stretch>
                  <a:fillRect/>
                </a:stretch>
              </p:blipFill>
              <p:spPr>
                <a:xfrm>
                  <a:off x="5859720" y="4594572"/>
                  <a:ext cx="771830" cy="784800"/>
                </a:xfrm>
                <a:prstGeom prst="rect">
                  <a:avLst/>
                </a:prstGeom>
              </p:spPr>
            </p:pic>
          </mc:Fallback>
        </mc:AlternateContent>
      </p:grpSp>
      <p:sp>
        <p:nvSpPr>
          <p:cNvPr id="13" name="Content Placeholder 74">
            <a:extLst>
              <a:ext uri="{FF2B5EF4-FFF2-40B4-BE49-F238E27FC236}">
                <a16:creationId xmlns:a16="http://schemas.microsoft.com/office/drawing/2014/main" id="{1E8F06C0-E96F-A908-5E59-7AF1DA8386FB}"/>
              </a:ext>
            </a:extLst>
          </p:cNvPr>
          <p:cNvSpPr txBox="1">
            <a:spLocks/>
          </p:cNvSpPr>
          <p:nvPr/>
        </p:nvSpPr>
        <p:spPr>
          <a:xfrm>
            <a:off x="9927771" y="6459601"/>
            <a:ext cx="2264229" cy="398399"/>
          </a:xfrm>
          <a:prstGeom prst="rect">
            <a:avLst/>
          </a:prstGeom>
        </p:spPr>
        <p:txBody>
          <a:bodyPr vert="horz" lIns="91440" tIns="45720" rIns="91440" bIns="45720" rtlCol="0">
            <a:norm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i="1" dirty="0">
                <a:solidFill>
                  <a:schemeClr val="tx2"/>
                </a:solidFill>
                <a:cs typeface="Arial" panose="020B0604020202020204" pitchFamily="34" charset="0"/>
              </a:rPr>
              <a:t>(Glaser &amp; </a:t>
            </a:r>
            <a:r>
              <a:rPr lang="en-US" sz="1400" i="1" dirty="0" err="1">
                <a:solidFill>
                  <a:schemeClr val="tx2"/>
                </a:solidFill>
                <a:cs typeface="Arial" panose="020B0604020202020204" pitchFamily="34" charset="0"/>
              </a:rPr>
              <a:t>Kiecolt</a:t>
            </a:r>
            <a:r>
              <a:rPr lang="en-US" sz="1400" i="1" dirty="0">
                <a:solidFill>
                  <a:schemeClr val="tx2"/>
                </a:solidFill>
                <a:cs typeface="Arial" panose="020B0604020202020204" pitchFamily="34" charset="0"/>
              </a:rPr>
              <a:t>-Glaser, 2005)</a:t>
            </a:r>
          </a:p>
        </p:txBody>
      </p:sp>
    </p:spTree>
    <p:extLst>
      <p:ext uri="{BB962C8B-B14F-4D97-AF65-F5344CB8AC3E}">
        <p14:creationId xmlns:p14="http://schemas.microsoft.com/office/powerpoint/2010/main" val="2177717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Content Placeholder 74">
            <a:extLst>
              <a:ext uri="{FF2B5EF4-FFF2-40B4-BE49-F238E27FC236}">
                <a16:creationId xmlns:a16="http://schemas.microsoft.com/office/drawing/2014/main" id="{3A6C7EC8-5C0A-1956-4D3B-0E9738C81C47}"/>
              </a:ext>
            </a:extLst>
          </p:cNvPr>
          <p:cNvSpPr>
            <a:spLocks noGrp="1"/>
          </p:cNvSpPr>
          <p:nvPr>
            <p:ph idx="1"/>
          </p:nvPr>
        </p:nvSpPr>
        <p:spPr>
          <a:xfrm>
            <a:off x="538702" y="1680504"/>
            <a:ext cx="10944039" cy="3838842"/>
          </a:xfrm>
          <a:ln w="19050">
            <a:noFill/>
          </a:ln>
        </p:spPr>
        <p:txBody>
          <a:bodyPr>
            <a:normAutofit/>
          </a:bodyPr>
          <a:lstStyle/>
          <a:p>
            <a:pPr>
              <a:lnSpc>
                <a:spcPct val="150000"/>
              </a:lnSpc>
            </a:pPr>
            <a:r>
              <a:rPr lang="en-US" sz="2400" dirty="0">
                <a:solidFill>
                  <a:schemeClr val="tx2"/>
                </a:solidFill>
                <a:cs typeface="Arial" panose="020B0604020202020204" pitchFamily="34" charset="0"/>
              </a:rPr>
              <a:t>Psychosocial Stressor ⟶ Increased Cortisol, associated with Airway Inflammation Biomarkers</a:t>
            </a:r>
          </a:p>
          <a:p>
            <a:pPr lvl="1">
              <a:lnSpc>
                <a:spcPct val="150000"/>
              </a:lnSpc>
            </a:pPr>
            <a:r>
              <a:rPr lang="en-US" sz="2400" i="1" dirty="0">
                <a:solidFill>
                  <a:schemeClr val="tx2"/>
                </a:solidFill>
                <a:cs typeface="Arial" panose="020B0604020202020204" pitchFamily="34" charset="0"/>
              </a:rPr>
              <a:t>Th17 path (IL-17A, IL-1R1) 		    - Th2 path (EOS) moderated by chronic stress</a:t>
            </a:r>
            <a:r>
              <a:rPr lang="en-US" sz="2400" dirty="0">
                <a:solidFill>
                  <a:schemeClr val="tx2"/>
                </a:solidFill>
                <a:cs typeface="Arial" panose="020B0604020202020204" pitchFamily="34" charset="0"/>
              </a:rPr>
              <a:t> </a:t>
            </a:r>
          </a:p>
        </p:txBody>
      </p:sp>
      <p:sp>
        <p:nvSpPr>
          <p:cNvPr id="9" name="Title 6">
            <a:extLst>
              <a:ext uri="{FF2B5EF4-FFF2-40B4-BE49-F238E27FC236}">
                <a16:creationId xmlns:a16="http://schemas.microsoft.com/office/drawing/2014/main" id="{8FF5C444-03B6-77FB-6372-F5BCE5700069}"/>
              </a:ext>
            </a:extLst>
          </p:cNvPr>
          <p:cNvSpPr>
            <a:spLocks noGrp="1"/>
          </p:cNvSpPr>
          <p:nvPr>
            <p:ph type="title"/>
          </p:nvPr>
        </p:nvSpPr>
        <p:spPr/>
        <p:txBody>
          <a:bodyPr>
            <a:normAutofit/>
          </a:bodyPr>
          <a:lstStyle/>
          <a:p>
            <a:r>
              <a:rPr lang="en-US" sz="4800" cap="small" dirty="0">
                <a:ea typeface="EB Garamond" pitchFamily="2" charset="0"/>
                <a:cs typeface="Kannada MN" pitchFamily="2" charset="0"/>
              </a:rPr>
              <a:t>Prior Evidence</a:t>
            </a:r>
          </a:p>
        </p:txBody>
      </p:sp>
      <p:sp>
        <p:nvSpPr>
          <p:cNvPr id="85" name="Content Placeholder 74">
            <a:extLst>
              <a:ext uri="{FF2B5EF4-FFF2-40B4-BE49-F238E27FC236}">
                <a16:creationId xmlns:a16="http://schemas.microsoft.com/office/drawing/2014/main" id="{30ADF4FF-80A9-BD10-5A3D-63A571A4CAA0}"/>
              </a:ext>
            </a:extLst>
          </p:cNvPr>
          <p:cNvSpPr txBox="1">
            <a:spLocks/>
          </p:cNvSpPr>
          <p:nvPr/>
        </p:nvSpPr>
        <p:spPr>
          <a:xfrm>
            <a:off x="4796871" y="6423361"/>
            <a:ext cx="2042233" cy="444313"/>
          </a:xfrm>
          <a:prstGeom prst="rect">
            <a:avLst/>
          </a:prstGeom>
        </p:spPr>
        <p:txBody>
          <a:bodyPr vert="horz" lIns="91440" tIns="45720" rIns="91440" bIns="45720" rtlCol="0">
            <a:norm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i="1" dirty="0">
                <a:solidFill>
                  <a:schemeClr val="tx2"/>
                </a:solidFill>
                <a:cs typeface="Arial" panose="020B0604020202020204" pitchFamily="34" charset="0"/>
              </a:rPr>
              <a:t>(Rosenkranz et al., 2016)</a:t>
            </a:r>
          </a:p>
        </p:txBody>
      </p:sp>
      <p:pic>
        <p:nvPicPr>
          <p:cNvPr id="19" name="Picture 18" descr="Chart, scatter chart&#10;&#10;Description automatically generated">
            <a:extLst>
              <a:ext uri="{FF2B5EF4-FFF2-40B4-BE49-F238E27FC236}">
                <a16:creationId xmlns:a16="http://schemas.microsoft.com/office/drawing/2014/main" id="{33936DA7-1606-6293-63FD-B65D34948FAE}"/>
              </a:ext>
            </a:extLst>
          </p:cNvPr>
          <p:cNvPicPr>
            <a:picLocks noChangeAspect="1"/>
          </p:cNvPicPr>
          <p:nvPr/>
        </p:nvPicPr>
        <p:blipFill rotWithShape="1">
          <a:blip r:embed="rId3"/>
          <a:srcRect l="1357" t="596" r="-1" b="1489"/>
          <a:stretch/>
        </p:blipFill>
        <p:spPr>
          <a:xfrm>
            <a:off x="7191859" y="3709740"/>
            <a:ext cx="3278819" cy="2776399"/>
          </a:xfrm>
          <a:prstGeom prst="rect">
            <a:avLst/>
          </a:prstGeom>
        </p:spPr>
      </p:pic>
      <p:pic>
        <p:nvPicPr>
          <p:cNvPr id="5" name="Picture 4">
            <a:extLst>
              <a:ext uri="{FF2B5EF4-FFF2-40B4-BE49-F238E27FC236}">
                <a16:creationId xmlns:a16="http://schemas.microsoft.com/office/drawing/2014/main" id="{FB146982-801E-3773-685D-C10D05C07F83}"/>
              </a:ext>
            </a:extLst>
          </p:cNvPr>
          <p:cNvPicPr>
            <a:picLocks noChangeAspect="1"/>
          </p:cNvPicPr>
          <p:nvPr/>
        </p:nvPicPr>
        <p:blipFill rotWithShape="1">
          <a:blip r:embed="rId4"/>
          <a:srcRect l="56843" t="21920" b="16979"/>
          <a:stretch/>
        </p:blipFill>
        <p:spPr>
          <a:xfrm>
            <a:off x="9194884" y="4238486"/>
            <a:ext cx="869252" cy="132856"/>
          </a:xfrm>
          <a:prstGeom prst="rect">
            <a:avLst/>
          </a:prstGeom>
        </p:spPr>
      </p:pic>
      <p:cxnSp>
        <p:nvCxnSpPr>
          <p:cNvPr id="7" name="Straight Arrow Connector 6">
            <a:extLst>
              <a:ext uri="{FF2B5EF4-FFF2-40B4-BE49-F238E27FC236}">
                <a16:creationId xmlns:a16="http://schemas.microsoft.com/office/drawing/2014/main" id="{D5FB08DA-5351-97B4-7A03-162409F37197}"/>
              </a:ext>
            </a:extLst>
          </p:cNvPr>
          <p:cNvCxnSpPr>
            <a:cxnSpLocks/>
          </p:cNvCxnSpPr>
          <p:nvPr/>
        </p:nvCxnSpPr>
        <p:spPr>
          <a:xfrm>
            <a:off x="7395130" y="6614134"/>
            <a:ext cx="28722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36C5E7C-1A70-70FB-791B-70077763A84E}"/>
              </a:ext>
            </a:extLst>
          </p:cNvPr>
          <p:cNvSpPr txBox="1"/>
          <p:nvPr/>
        </p:nvSpPr>
        <p:spPr>
          <a:xfrm>
            <a:off x="10267406" y="6440568"/>
            <a:ext cx="1385892" cy="338554"/>
          </a:xfrm>
          <a:prstGeom prst="rect">
            <a:avLst/>
          </a:prstGeom>
          <a:noFill/>
        </p:spPr>
        <p:txBody>
          <a:bodyPr wrap="none" rtlCol="0">
            <a:spAutoFit/>
          </a:bodyPr>
          <a:lstStyle/>
          <a:p>
            <a:r>
              <a:rPr lang="en-US" sz="1600" dirty="0"/>
              <a:t>greater cortisol</a:t>
            </a:r>
          </a:p>
        </p:txBody>
      </p:sp>
      <p:sp>
        <p:nvSpPr>
          <p:cNvPr id="14" name="TextBox 13">
            <a:extLst>
              <a:ext uri="{FF2B5EF4-FFF2-40B4-BE49-F238E27FC236}">
                <a16:creationId xmlns:a16="http://schemas.microsoft.com/office/drawing/2014/main" id="{4EB93AEF-A388-E6D0-7E99-C2F51ACF5641}"/>
              </a:ext>
            </a:extLst>
          </p:cNvPr>
          <p:cNvSpPr txBox="1"/>
          <p:nvPr/>
        </p:nvSpPr>
        <p:spPr>
          <a:xfrm>
            <a:off x="6349517" y="3436006"/>
            <a:ext cx="1201291" cy="523220"/>
          </a:xfrm>
          <a:prstGeom prst="rect">
            <a:avLst/>
          </a:prstGeom>
          <a:solidFill>
            <a:schemeClr val="bg1"/>
          </a:solidFill>
        </p:spPr>
        <p:txBody>
          <a:bodyPr wrap="none" rtlCol="0">
            <a:spAutoFit/>
          </a:bodyPr>
          <a:lstStyle/>
          <a:p>
            <a:pPr algn="r"/>
            <a:r>
              <a:rPr lang="en-US" sz="1400" dirty="0"/>
              <a:t>greater airway </a:t>
            </a:r>
          </a:p>
          <a:p>
            <a:pPr algn="r"/>
            <a:r>
              <a:rPr lang="en-US" sz="1400" dirty="0"/>
              <a:t>inflammation</a:t>
            </a:r>
          </a:p>
        </p:txBody>
      </p:sp>
      <p:cxnSp>
        <p:nvCxnSpPr>
          <p:cNvPr id="16" name="Straight Arrow Connector 15">
            <a:extLst>
              <a:ext uri="{FF2B5EF4-FFF2-40B4-BE49-F238E27FC236}">
                <a16:creationId xmlns:a16="http://schemas.microsoft.com/office/drawing/2014/main" id="{483A7A4B-9849-4610-80E8-7FC989852C38}"/>
              </a:ext>
            </a:extLst>
          </p:cNvPr>
          <p:cNvCxnSpPr>
            <a:cxnSpLocks/>
          </p:cNvCxnSpPr>
          <p:nvPr/>
        </p:nvCxnSpPr>
        <p:spPr>
          <a:xfrm flipV="1">
            <a:off x="6950163" y="4089724"/>
            <a:ext cx="0" cy="2194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3637CFBB-22CA-0AE8-61E7-B9F48FEE8F33}"/>
              </a:ext>
            </a:extLst>
          </p:cNvPr>
          <p:cNvPicPr>
            <a:picLocks noChangeAspect="1"/>
          </p:cNvPicPr>
          <p:nvPr/>
        </p:nvPicPr>
        <p:blipFill rotWithShape="1">
          <a:blip r:embed="rId4"/>
          <a:srcRect t="21920" r="53089" b="16979"/>
          <a:stretch/>
        </p:blipFill>
        <p:spPr>
          <a:xfrm>
            <a:off x="9119283" y="4089724"/>
            <a:ext cx="944853" cy="132856"/>
          </a:xfrm>
          <a:prstGeom prst="rect">
            <a:avLst/>
          </a:prstGeom>
        </p:spPr>
      </p:pic>
      <p:pic>
        <p:nvPicPr>
          <p:cNvPr id="11" name="Picture 10" descr="Chart, scatter chart&#10;&#10;Description automatically generated">
            <a:extLst>
              <a:ext uri="{FF2B5EF4-FFF2-40B4-BE49-F238E27FC236}">
                <a16:creationId xmlns:a16="http://schemas.microsoft.com/office/drawing/2014/main" id="{05A2099E-5AEC-F0F1-7AB8-CAA29050DEF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4812" y="3593791"/>
            <a:ext cx="4366833" cy="2888909"/>
          </a:xfrm>
          <a:prstGeom prst="rect">
            <a:avLst/>
          </a:prstGeom>
        </p:spPr>
      </p:pic>
    </p:spTree>
    <p:extLst>
      <p:ext uri="{BB962C8B-B14F-4D97-AF65-F5344CB8AC3E}">
        <p14:creationId xmlns:p14="http://schemas.microsoft.com/office/powerpoint/2010/main" val="2781828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animBg="1"/>
      <p:bldP spid="85" grpId="0"/>
      <p:bldP spid="8"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Content Placeholder 74">
            <a:extLst>
              <a:ext uri="{FF2B5EF4-FFF2-40B4-BE49-F238E27FC236}">
                <a16:creationId xmlns:a16="http://schemas.microsoft.com/office/drawing/2014/main" id="{3A6C7EC8-5C0A-1956-4D3B-0E9738C81C47}"/>
              </a:ext>
            </a:extLst>
          </p:cNvPr>
          <p:cNvSpPr>
            <a:spLocks noGrp="1"/>
          </p:cNvSpPr>
          <p:nvPr>
            <p:ph idx="1"/>
          </p:nvPr>
        </p:nvSpPr>
        <p:spPr>
          <a:xfrm>
            <a:off x="538702" y="1803599"/>
            <a:ext cx="10397077" cy="3838842"/>
          </a:xfrm>
          <a:ln w="19050">
            <a:noFill/>
          </a:ln>
        </p:spPr>
        <p:txBody>
          <a:bodyPr>
            <a:normAutofit/>
          </a:bodyPr>
          <a:lstStyle/>
          <a:p>
            <a:pPr>
              <a:lnSpc>
                <a:spcPct val="150000"/>
              </a:lnSpc>
            </a:pPr>
            <a:r>
              <a:rPr lang="en-US" sz="2400" dirty="0">
                <a:cs typeface="Arial" panose="020B0604020202020204" pitchFamily="34" charset="0"/>
              </a:rPr>
              <a:t>Psychosocial Stressor ⟶ Stress Neurocircuitry Activation associated with Airway Inflammation Biomarkers </a:t>
            </a:r>
          </a:p>
          <a:p>
            <a:pPr lvl="1">
              <a:lnSpc>
                <a:spcPct val="150000"/>
              </a:lnSpc>
            </a:pPr>
            <a:r>
              <a:rPr lang="en-US" sz="2400" dirty="0">
                <a:cs typeface="Arial" panose="020B0604020202020204" pitchFamily="34" charset="0"/>
              </a:rPr>
              <a:t>Th2 pathway </a:t>
            </a:r>
            <a:r>
              <a:rPr lang="en-US" sz="2400" i="1" dirty="0">
                <a:cs typeface="Arial" panose="020B0604020202020204" pitchFamily="34" charset="0"/>
              </a:rPr>
              <a:t>(FeNO) </a:t>
            </a:r>
            <a:r>
              <a:rPr lang="en-US" sz="2400" dirty="0">
                <a:cs typeface="Arial" panose="020B0604020202020204" pitchFamily="34" charset="0"/>
              </a:rPr>
              <a:t>&amp; Th17 cell mRNA </a:t>
            </a:r>
            <a:r>
              <a:rPr lang="en-US" sz="2400" i="1" dirty="0">
                <a:cs typeface="Arial" panose="020B0604020202020204" pitchFamily="34" charset="0"/>
              </a:rPr>
              <a:t>(IL23A, IL1R1)</a:t>
            </a:r>
          </a:p>
        </p:txBody>
      </p:sp>
      <p:sp>
        <p:nvSpPr>
          <p:cNvPr id="9" name="Title 6">
            <a:extLst>
              <a:ext uri="{FF2B5EF4-FFF2-40B4-BE49-F238E27FC236}">
                <a16:creationId xmlns:a16="http://schemas.microsoft.com/office/drawing/2014/main" id="{8FF5C444-03B6-77FB-6372-F5BCE5700069}"/>
              </a:ext>
            </a:extLst>
          </p:cNvPr>
          <p:cNvSpPr>
            <a:spLocks noGrp="1"/>
          </p:cNvSpPr>
          <p:nvPr>
            <p:ph type="title"/>
          </p:nvPr>
        </p:nvSpPr>
        <p:spPr/>
        <p:txBody>
          <a:bodyPr>
            <a:normAutofit/>
          </a:bodyPr>
          <a:lstStyle/>
          <a:p>
            <a:r>
              <a:rPr lang="en-US" sz="4800" cap="small" dirty="0">
                <a:ea typeface="EB Garamond" pitchFamily="2" charset="0"/>
                <a:cs typeface="Kannada MN" pitchFamily="2" charset="0"/>
              </a:rPr>
              <a:t>Prior Evidence</a:t>
            </a:r>
          </a:p>
        </p:txBody>
      </p:sp>
      <p:sp>
        <p:nvSpPr>
          <p:cNvPr id="85" name="Content Placeholder 74">
            <a:extLst>
              <a:ext uri="{FF2B5EF4-FFF2-40B4-BE49-F238E27FC236}">
                <a16:creationId xmlns:a16="http://schemas.microsoft.com/office/drawing/2014/main" id="{30ADF4FF-80A9-BD10-5A3D-63A571A4CAA0}"/>
              </a:ext>
            </a:extLst>
          </p:cNvPr>
          <p:cNvSpPr txBox="1">
            <a:spLocks/>
          </p:cNvSpPr>
          <p:nvPr/>
        </p:nvSpPr>
        <p:spPr>
          <a:xfrm>
            <a:off x="10152185" y="6370329"/>
            <a:ext cx="2039815" cy="487671"/>
          </a:xfrm>
          <a:prstGeom prst="rect">
            <a:avLst/>
          </a:prstGeom>
        </p:spPr>
        <p:txBody>
          <a:bodyPr vert="horz" lIns="91440" tIns="45720" rIns="91440" bIns="45720" rtlCol="0">
            <a:no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i="1" dirty="0">
                <a:solidFill>
                  <a:schemeClr val="tx2"/>
                </a:solidFill>
                <a:cs typeface="Arial" panose="020B0604020202020204" pitchFamily="34" charset="0"/>
              </a:rPr>
              <a:t>(Rosenkranz et al., 2016)</a:t>
            </a:r>
          </a:p>
        </p:txBody>
      </p:sp>
      <p:pic>
        <p:nvPicPr>
          <p:cNvPr id="15" name="Picture 14" descr="A x-ray of a fetus&#10;&#10;Description automatically generated with low confidence">
            <a:extLst>
              <a:ext uri="{FF2B5EF4-FFF2-40B4-BE49-F238E27FC236}">
                <a16:creationId xmlns:a16="http://schemas.microsoft.com/office/drawing/2014/main" id="{2DE15F16-2EE4-A662-D4C9-DA1B50DD84CA}"/>
              </a:ext>
            </a:extLst>
          </p:cNvPr>
          <p:cNvPicPr>
            <a:picLocks noChangeAspect="1"/>
          </p:cNvPicPr>
          <p:nvPr/>
        </p:nvPicPr>
        <p:blipFill>
          <a:blip r:embed="rId3"/>
          <a:stretch>
            <a:fillRect/>
          </a:stretch>
        </p:blipFill>
        <p:spPr>
          <a:xfrm>
            <a:off x="2547110" y="4077787"/>
            <a:ext cx="2368904" cy="2012295"/>
          </a:xfrm>
          <a:prstGeom prst="rect">
            <a:avLst/>
          </a:prstGeom>
        </p:spPr>
      </p:pic>
      <p:sp>
        <p:nvSpPr>
          <p:cNvPr id="95" name="TextBox 94">
            <a:extLst>
              <a:ext uri="{FF2B5EF4-FFF2-40B4-BE49-F238E27FC236}">
                <a16:creationId xmlns:a16="http://schemas.microsoft.com/office/drawing/2014/main" id="{417E5DAB-025D-905B-55F8-8A99FD5A538B}"/>
              </a:ext>
            </a:extLst>
          </p:cNvPr>
          <p:cNvSpPr txBox="1"/>
          <p:nvPr/>
        </p:nvSpPr>
        <p:spPr>
          <a:xfrm>
            <a:off x="4312122" y="5695489"/>
            <a:ext cx="675469" cy="307777"/>
          </a:xfrm>
          <a:prstGeom prst="rect">
            <a:avLst/>
          </a:prstGeom>
          <a:noFill/>
        </p:spPr>
        <p:txBody>
          <a:bodyPr wrap="square" rtlCol="0">
            <a:spAutoFit/>
          </a:bodyPr>
          <a:lstStyle/>
          <a:p>
            <a:r>
              <a:rPr lang="en-US" sz="1400" dirty="0">
                <a:solidFill>
                  <a:srgbClr val="FF0000"/>
                </a:solidFill>
              </a:rPr>
              <a:t>FeNO</a:t>
            </a:r>
          </a:p>
        </p:txBody>
      </p:sp>
      <p:pic>
        <p:nvPicPr>
          <p:cNvPr id="17" name="Picture 16" descr="A picture containing text&#10;&#10;Description automatically generated">
            <a:extLst>
              <a:ext uri="{FF2B5EF4-FFF2-40B4-BE49-F238E27FC236}">
                <a16:creationId xmlns:a16="http://schemas.microsoft.com/office/drawing/2014/main" id="{A7DBCAB6-B982-60AA-51C4-954AB8EB850C}"/>
              </a:ext>
            </a:extLst>
          </p:cNvPr>
          <p:cNvPicPr>
            <a:picLocks noChangeAspect="1"/>
          </p:cNvPicPr>
          <p:nvPr/>
        </p:nvPicPr>
        <p:blipFill>
          <a:blip r:embed="rId4"/>
          <a:stretch>
            <a:fillRect/>
          </a:stretch>
        </p:blipFill>
        <p:spPr>
          <a:xfrm>
            <a:off x="4916013" y="4077786"/>
            <a:ext cx="4488360" cy="2012295"/>
          </a:xfrm>
          <a:prstGeom prst="rect">
            <a:avLst/>
          </a:prstGeom>
        </p:spPr>
      </p:pic>
      <p:sp>
        <p:nvSpPr>
          <p:cNvPr id="97" name="TextBox 96">
            <a:extLst>
              <a:ext uri="{FF2B5EF4-FFF2-40B4-BE49-F238E27FC236}">
                <a16:creationId xmlns:a16="http://schemas.microsoft.com/office/drawing/2014/main" id="{EC44427C-BDB0-BBFB-E22D-E8AE04BEF79A}"/>
              </a:ext>
            </a:extLst>
          </p:cNvPr>
          <p:cNvSpPr txBox="1"/>
          <p:nvPr/>
        </p:nvSpPr>
        <p:spPr>
          <a:xfrm>
            <a:off x="8704835" y="5526596"/>
            <a:ext cx="711300" cy="523220"/>
          </a:xfrm>
          <a:prstGeom prst="rect">
            <a:avLst/>
          </a:prstGeom>
          <a:noFill/>
        </p:spPr>
        <p:txBody>
          <a:bodyPr wrap="square" rtlCol="0">
            <a:spAutoFit/>
          </a:bodyPr>
          <a:lstStyle/>
          <a:p>
            <a:r>
              <a:rPr lang="en-US" sz="1400" dirty="0">
                <a:solidFill>
                  <a:srgbClr val="FF0000"/>
                </a:solidFill>
              </a:rPr>
              <a:t>IL1R1 mRNA </a:t>
            </a:r>
          </a:p>
        </p:txBody>
      </p:sp>
      <p:sp>
        <p:nvSpPr>
          <p:cNvPr id="2" name="TextBox 1">
            <a:extLst>
              <a:ext uri="{FF2B5EF4-FFF2-40B4-BE49-F238E27FC236}">
                <a16:creationId xmlns:a16="http://schemas.microsoft.com/office/drawing/2014/main" id="{6D4A9D6A-08E8-83E4-FF97-5926A61964A7}"/>
              </a:ext>
            </a:extLst>
          </p:cNvPr>
          <p:cNvSpPr txBox="1"/>
          <p:nvPr/>
        </p:nvSpPr>
        <p:spPr>
          <a:xfrm>
            <a:off x="6450496" y="5546147"/>
            <a:ext cx="719857" cy="523220"/>
          </a:xfrm>
          <a:prstGeom prst="rect">
            <a:avLst/>
          </a:prstGeom>
          <a:noFill/>
        </p:spPr>
        <p:txBody>
          <a:bodyPr wrap="square" rtlCol="0">
            <a:spAutoFit/>
          </a:bodyPr>
          <a:lstStyle/>
          <a:p>
            <a:r>
              <a:rPr lang="en-US" sz="1400" dirty="0">
                <a:solidFill>
                  <a:srgbClr val="FF0000"/>
                </a:solidFill>
              </a:rPr>
              <a:t>IL23A mRNA </a:t>
            </a:r>
          </a:p>
        </p:txBody>
      </p:sp>
    </p:spTree>
    <p:extLst>
      <p:ext uri="{BB962C8B-B14F-4D97-AF65-F5344CB8AC3E}">
        <p14:creationId xmlns:p14="http://schemas.microsoft.com/office/powerpoint/2010/main" val="241515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85" grpId="0"/>
      <p:bldP spid="95" grpId="0"/>
      <p:bldP spid="97"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 name="Graphic 9" descr="Brain with solid fill">
            <a:extLst>
              <a:ext uri="{FF2B5EF4-FFF2-40B4-BE49-F238E27FC236}">
                <a16:creationId xmlns:a16="http://schemas.microsoft.com/office/drawing/2014/main" id="{0B31EC2F-93CE-A80B-EBBF-AEFA59E142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06303" y="2003006"/>
            <a:ext cx="2058149" cy="2058149"/>
          </a:xfrm>
          <a:prstGeom prst="rect">
            <a:avLst/>
          </a:prstGeom>
        </p:spPr>
      </p:pic>
      <p:sp>
        <p:nvSpPr>
          <p:cNvPr id="9" name="Title 6">
            <a:extLst>
              <a:ext uri="{FF2B5EF4-FFF2-40B4-BE49-F238E27FC236}">
                <a16:creationId xmlns:a16="http://schemas.microsoft.com/office/drawing/2014/main" id="{8FF5C444-03B6-77FB-6372-F5BCE5700069}"/>
              </a:ext>
            </a:extLst>
          </p:cNvPr>
          <p:cNvSpPr>
            <a:spLocks noGrp="1"/>
          </p:cNvSpPr>
          <p:nvPr>
            <p:ph type="title"/>
          </p:nvPr>
        </p:nvSpPr>
        <p:spPr/>
        <p:txBody>
          <a:bodyPr>
            <a:normAutofit/>
          </a:bodyPr>
          <a:lstStyle/>
          <a:p>
            <a:r>
              <a:rPr lang="en-US" sz="4800" cap="small" dirty="0"/>
              <a:t>Background</a:t>
            </a:r>
            <a:endParaRPr lang="en-US" sz="4800" cap="small" dirty="0">
              <a:solidFill>
                <a:schemeClr val="accent2"/>
              </a:solidFill>
              <a:latin typeface="EB Garamond" pitchFamily="2" charset="0"/>
              <a:ea typeface="EB Garamond" pitchFamily="2" charset="0"/>
              <a:cs typeface="Kannada MN" pitchFamily="2" charset="0"/>
            </a:endParaRPr>
          </a:p>
        </p:txBody>
      </p:sp>
      <p:sp>
        <p:nvSpPr>
          <p:cNvPr id="17" name="Content Placeholder 74">
            <a:extLst>
              <a:ext uri="{FF2B5EF4-FFF2-40B4-BE49-F238E27FC236}">
                <a16:creationId xmlns:a16="http://schemas.microsoft.com/office/drawing/2014/main" id="{A0A3DB47-C8D4-73B6-0D57-A234E4A1EA73}"/>
              </a:ext>
            </a:extLst>
          </p:cNvPr>
          <p:cNvSpPr txBox="1">
            <a:spLocks/>
          </p:cNvSpPr>
          <p:nvPr/>
        </p:nvSpPr>
        <p:spPr>
          <a:xfrm>
            <a:off x="6606745" y="1031603"/>
            <a:ext cx="2850483" cy="601354"/>
          </a:xfrm>
          <a:prstGeom prst="rect">
            <a:avLst/>
          </a:prstGeom>
        </p:spPr>
        <p:txBody>
          <a:bodyPr vert="horz" lIns="91440" tIns="45720" rIns="91440" bIns="45720" rtlCol="0">
            <a:no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chemeClr val="tx2"/>
                </a:solidFill>
                <a:cs typeface="Arial" panose="020B0604020202020204" pitchFamily="34" charset="0"/>
              </a:rPr>
              <a:t>descending pathways</a:t>
            </a:r>
            <a:endParaRPr lang="en-US" sz="2400" dirty="0">
              <a:solidFill>
                <a:schemeClr val="tx2"/>
              </a:solidFill>
              <a:cs typeface="Arial" panose="020B0604020202020204" pitchFamily="34" charset="0"/>
            </a:endParaRPr>
          </a:p>
        </p:txBody>
      </p:sp>
      <p:sp>
        <p:nvSpPr>
          <p:cNvPr id="2" name="Content Placeholder 74">
            <a:extLst>
              <a:ext uri="{FF2B5EF4-FFF2-40B4-BE49-F238E27FC236}">
                <a16:creationId xmlns:a16="http://schemas.microsoft.com/office/drawing/2014/main" id="{756903BF-39A0-517C-B292-F235972AA94D}"/>
              </a:ext>
            </a:extLst>
          </p:cNvPr>
          <p:cNvSpPr txBox="1">
            <a:spLocks/>
          </p:cNvSpPr>
          <p:nvPr/>
        </p:nvSpPr>
        <p:spPr>
          <a:xfrm>
            <a:off x="838200" y="4330996"/>
            <a:ext cx="9527275" cy="2124214"/>
          </a:xfrm>
          <a:prstGeom prst="rect">
            <a:avLst/>
          </a:prstGeom>
        </p:spPr>
        <p:txBody>
          <a:bodyPr vert="horz" lIns="91440" tIns="45720" rIns="91440" bIns="45720" rtlCol="0">
            <a:no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solidFill>
                  <a:schemeClr val="tx2"/>
                </a:solidFill>
                <a:cs typeface="Arial" panose="020B0604020202020204" pitchFamily="34" charset="0"/>
              </a:rPr>
              <a:t>Initial evidence:</a:t>
            </a:r>
          </a:p>
          <a:p>
            <a:pPr lvl="1"/>
            <a:r>
              <a:rPr lang="en-US" sz="2400" dirty="0">
                <a:solidFill>
                  <a:schemeClr val="tx2"/>
                </a:solidFill>
                <a:cs typeface="Arial" panose="020B0604020202020204" pitchFamily="34" charset="0"/>
              </a:rPr>
              <a:t>Emotion neurocircuitry &amp; inflammation </a:t>
            </a:r>
            <a:endParaRPr lang="en-US" sz="2000" dirty="0">
              <a:solidFill>
                <a:schemeClr val="tx2"/>
              </a:solidFill>
              <a:cs typeface="Arial" panose="020B0604020202020204" pitchFamily="34" charset="0"/>
            </a:endParaRPr>
          </a:p>
          <a:p>
            <a:pPr lvl="1"/>
            <a:r>
              <a:rPr lang="en-US" sz="2400" dirty="0">
                <a:solidFill>
                  <a:schemeClr val="tx2"/>
                </a:solidFill>
                <a:cs typeface="Arial" panose="020B0604020202020204" pitchFamily="34" charset="0"/>
              </a:rPr>
              <a:t>Th17 cells </a:t>
            </a:r>
            <a:r>
              <a:rPr lang="en-US" sz="2000" dirty="0">
                <a:solidFill>
                  <a:schemeClr val="tx2"/>
                </a:solidFill>
                <a:cs typeface="Arial" panose="020B0604020202020204" pitchFamily="34" charset="0"/>
              </a:rPr>
              <a:t>(</a:t>
            </a:r>
            <a:r>
              <a:rPr lang="en-US" sz="1800" i="1" dirty="0">
                <a:solidFill>
                  <a:schemeClr val="tx2"/>
                </a:solidFill>
                <a:cs typeface="Arial" panose="020B0604020202020204" pitchFamily="34" charset="0"/>
              </a:rPr>
              <a:t>IL-1</a:t>
            </a:r>
            <a:r>
              <a:rPr lang="el-GR" sz="1800" i="1" dirty="0">
                <a:solidFill>
                  <a:schemeClr val="tx2"/>
                </a:solidFill>
                <a:cs typeface="Arial" panose="020B0604020202020204" pitchFamily="34" charset="0"/>
              </a:rPr>
              <a:t>β/</a:t>
            </a:r>
            <a:r>
              <a:rPr lang="en-US" sz="1800" i="1" dirty="0">
                <a:solidFill>
                  <a:schemeClr val="tx2"/>
                </a:solidFill>
                <a:cs typeface="Arial" panose="020B0604020202020204" pitchFamily="34" charset="0"/>
              </a:rPr>
              <a:t>IL-17 pathways</a:t>
            </a:r>
            <a:r>
              <a:rPr lang="en-US" sz="2000" dirty="0">
                <a:solidFill>
                  <a:schemeClr val="tx2"/>
                </a:solidFill>
                <a:cs typeface="Arial" panose="020B0604020202020204" pitchFamily="34" charset="0"/>
              </a:rPr>
              <a:t>)</a:t>
            </a:r>
            <a:r>
              <a:rPr lang="en-US" sz="2400" dirty="0">
                <a:solidFill>
                  <a:schemeClr val="tx2"/>
                </a:solidFill>
                <a:cs typeface="Arial" panose="020B0604020202020204" pitchFamily="34" charset="0"/>
              </a:rPr>
              <a:t>, asthma, &amp; psychological distress</a:t>
            </a:r>
          </a:p>
        </p:txBody>
      </p:sp>
      <p:pic>
        <p:nvPicPr>
          <p:cNvPr id="15" name="Graphic 14" descr="Lungs with solid fill">
            <a:extLst>
              <a:ext uri="{FF2B5EF4-FFF2-40B4-BE49-F238E27FC236}">
                <a16:creationId xmlns:a16="http://schemas.microsoft.com/office/drawing/2014/main" id="{D4D40153-245E-0DA5-22B9-CC647DA890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19529" y="2151694"/>
            <a:ext cx="1332854" cy="1332854"/>
          </a:xfrm>
          <a:prstGeom prst="rect">
            <a:avLst/>
          </a:prstGeom>
        </p:spPr>
      </p:pic>
      <p:pic>
        <p:nvPicPr>
          <p:cNvPr id="16" name="Picture 15">
            <a:extLst>
              <a:ext uri="{FF2B5EF4-FFF2-40B4-BE49-F238E27FC236}">
                <a16:creationId xmlns:a16="http://schemas.microsoft.com/office/drawing/2014/main" id="{FFBDEDF4-42CF-A586-E967-CC53488A5F30}"/>
              </a:ext>
            </a:extLst>
          </p:cNvPr>
          <p:cNvPicPr>
            <a:picLocks noChangeAspect="1"/>
          </p:cNvPicPr>
          <p:nvPr/>
        </p:nvPicPr>
        <p:blipFill>
          <a:blip r:embed="rId7"/>
          <a:stretch>
            <a:fillRect/>
          </a:stretch>
        </p:blipFill>
        <p:spPr>
          <a:xfrm>
            <a:off x="939423" y="1996198"/>
            <a:ext cx="2629766" cy="1374265"/>
          </a:xfrm>
          <a:prstGeom prst="rect">
            <a:avLst/>
          </a:prstGeom>
        </p:spPr>
      </p:pic>
      <p:sp>
        <p:nvSpPr>
          <p:cNvPr id="21" name="TextBox 20">
            <a:extLst>
              <a:ext uri="{FF2B5EF4-FFF2-40B4-BE49-F238E27FC236}">
                <a16:creationId xmlns:a16="http://schemas.microsoft.com/office/drawing/2014/main" id="{9FBE9C66-BF6D-07AD-B2F3-633E54AD6964}"/>
              </a:ext>
            </a:extLst>
          </p:cNvPr>
          <p:cNvSpPr txBox="1"/>
          <p:nvPr/>
        </p:nvSpPr>
        <p:spPr>
          <a:xfrm>
            <a:off x="9605819" y="6461435"/>
            <a:ext cx="2586181" cy="430887"/>
          </a:xfrm>
          <a:prstGeom prst="rect">
            <a:avLst/>
          </a:prstGeom>
          <a:noFill/>
        </p:spPr>
        <p:txBody>
          <a:bodyPr wrap="square" rtlCol="0">
            <a:spAutoFit/>
          </a:bodyPr>
          <a:lstStyle/>
          <a:p>
            <a:pPr algn="r"/>
            <a:r>
              <a:rPr lang="en-US" sz="1100" i="1" dirty="0" err="1"/>
              <a:t>Powerpower</a:t>
            </a:r>
            <a:r>
              <a:rPr lang="en-US" sz="1100" i="1" dirty="0"/>
              <a:t> stock images; </a:t>
            </a:r>
          </a:p>
          <a:p>
            <a:pPr algn="r"/>
            <a:r>
              <a:rPr lang="en-US" sz="1100" i="1" dirty="0"/>
              <a:t>https://</a:t>
            </a:r>
            <a:r>
              <a:rPr lang="en-US" sz="1100" i="1" dirty="0" err="1"/>
              <a:t>www.insperity.com</a:t>
            </a:r>
            <a:r>
              <a:rPr lang="en-US" sz="1100" i="1" dirty="0"/>
              <a:t>/blog/life-stressors/</a:t>
            </a:r>
          </a:p>
        </p:txBody>
      </p:sp>
      <p:sp>
        <p:nvSpPr>
          <p:cNvPr id="22" name="Content Placeholder 74">
            <a:extLst>
              <a:ext uri="{FF2B5EF4-FFF2-40B4-BE49-F238E27FC236}">
                <a16:creationId xmlns:a16="http://schemas.microsoft.com/office/drawing/2014/main" id="{7686E11F-7AEF-E332-D561-0EA6D41AFC6F}"/>
              </a:ext>
            </a:extLst>
          </p:cNvPr>
          <p:cNvSpPr txBox="1">
            <a:spLocks/>
          </p:cNvSpPr>
          <p:nvPr/>
        </p:nvSpPr>
        <p:spPr>
          <a:xfrm>
            <a:off x="1882488" y="3323229"/>
            <a:ext cx="743637" cy="455610"/>
          </a:xfrm>
          <a:prstGeom prst="rect">
            <a:avLst/>
          </a:prstGeom>
        </p:spPr>
        <p:txBody>
          <a:bodyPr vert="horz" lIns="91440" tIns="45720" rIns="91440" bIns="45720" rtlCol="0">
            <a:no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tx2"/>
                </a:solidFill>
                <a:cs typeface="Arial" panose="020B0604020202020204" pitchFamily="34" charset="0"/>
              </a:rPr>
              <a:t>stress</a:t>
            </a:r>
            <a:endParaRPr lang="en-US" sz="2000" dirty="0">
              <a:solidFill>
                <a:schemeClr val="tx2"/>
              </a:solidFill>
              <a:cs typeface="Arial" panose="020B0604020202020204" pitchFamily="34" charset="0"/>
            </a:endParaRPr>
          </a:p>
        </p:txBody>
      </p:sp>
      <p:sp>
        <p:nvSpPr>
          <p:cNvPr id="23" name="Content Placeholder 74">
            <a:extLst>
              <a:ext uri="{FF2B5EF4-FFF2-40B4-BE49-F238E27FC236}">
                <a16:creationId xmlns:a16="http://schemas.microsoft.com/office/drawing/2014/main" id="{AB5308F2-87CD-934F-52E4-E009DA1970C3}"/>
              </a:ext>
            </a:extLst>
          </p:cNvPr>
          <p:cNvSpPr txBox="1">
            <a:spLocks/>
          </p:cNvSpPr>
          <p:nvPr/>
        </p:nvSpPr>
        <p:spPr>
          <a:xfrm>
            <a:off x="8424642" y="3278367"/>
            <a:ext cx="2357546" cy="601354"/>
          </a:xfrm>
          <a:prstGeom prst="rect">
            <a:avLst/>
          </a:prstGeom>
        </p:spPr>
        <p:txBody>
          <a:bodyPr vert="horz" lIns="91440" tIns="45720" rIns="91440" bIns="45720" rtlCol="0">
            <a:no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tx2"/>
                </a:solidFill>
                <a:cs typeface="Arial" panose="020B0604020202020204" pitchFamily="34" charset="0"/>
              </a:rPr>
              <a:t>airway inflammation</a:t>
            </a:r>
            <a:endParaRPr lang="en-US" sz="2000" dirty="0">
              <a:solidFill>
                <a:schemeClr val="tx2"/>
              </a:solidFill>
              <a:cs typeface="Arial" panose="020B0604020202020204" pitchFamily="34" charset="0"/>
            </a:endParaRPr>
          </a:p>
        </p:txBody>
      </p:sp>
      <p:cxnSp>
        <p:nvCxnSpPr>
          <p:cNvPr id="27" name="Straight Arrow Connector 26">
            <a:extLst>
              <a:ext uri="{FF2B5EF4-FFF2-40B4-BE49-F238E27FC236}">
                <a16:creationId xmlns:a16="http://schemas.microsoft.com/office/drawing/2014/main" id="{CC21456A-D355-EE34-10EE-587061F04B16}"/>
              </a:ext>
            </a:extLst>
          </p:cNvPr>
          <p:cNvCxnSpPr>
            <a:cxnSpLocks/>
          </p:cNvCxnSpPr>
          <p:nvPr/>
        </p:nvCxnSpPr>
        <p:spPr>
          <a:xfrm>
            <a:off x="7228268" y="2827092"/>
            <a:ext cx="1332854" cy="0"/>
          </a:xfrm>
          <a:prstGeom prst="straightConnector1">
            <a:avLst/>
          </a:prstGeom>
          <a:ln w="38100" cap="flat">
            <a:solidFill>
              <a:schemeClr val="tx1"/>
            </a:solidFill>
            <a:miter lim="800000"/>
            <a:headEnd type="stealth"/>
            <a:tailEnd type="stealth"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3DBD134-C4D7-55E2-14AA-999C3075BA5C}"/>
              </a:ext>
            </a:extLst>
          </p:cNvPr>
          <p:cNvCxnSpPr>
            <a:cxnSpLocks/>
          </p:cNvCxnSpPr>
          <p:nvPr/>
        </p:nvCxnSpPr>
        <p:spPr>
          <a:xfrm flipV="1">
            <a:off x="6548635" y="1701801"/>
            <a:ext cx="427473" cy="588794"/>
          </a:xfrm>
          <a:prstGeom prst="straightConnector1">
            <a:avLst/>
          </a:prstGeom>
          <a:ln w="38100" cap="flat">
            <a:solidFill>
              <a:schemeClr val="tx1"/>
            </a:solidFill>
            <a:miter lim="800000"/>
            <a:headEnd type="none"/>
            <a:tailEnd type="stealth"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19A7512-0FFD-61CC-612D-F15EF2B819D5}"/>
              </a:ext>
            </a:extLst>
          </p:cNvPr>
          <p:cNvCxnSpPr>
            <a:cxnSpLocks/>
          </p:cNvCxnSpPr>
          <p:nvPr/>
        </p:nvCxnSpPr>
        <p:spPr>
          <a:xfrm flipH="1" flipV="1">
            <a:off x="8819529" y="1730753"/>
            <a:ext cx="328058" cy="530890"/>
          </a:xfrm>
          <a:prstGeom prst="straightConnector1">
            <a:avLst/>
          </a:prstGeom>
          <a:ln w="38100" cap="flat">
            <a:solidFill>
              <a:schemeClr val="tx1"/>
            </a:solidFill>
            <a:headEnd type="stealth"/>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D2B0859-D473-268B-944D-E21065664F5F}"/>
              </a:ext>
            </a:extLst>
          </p:cNvPr>
          <p:cNvCxnSpPr>
            <a:cxnSpLocks/>
          </p:cNvCxnSpPr>
          <p:nvPr/>
        </p:nvCxnSpPr>
        <p:spPr>
          <a:xfrm flipH="1">
            <a:off x="3804911" y="2827092"/>
            <a:ext cx="1263919" cy="6226"/>
          </a:xfrm>
          <a:prstGeom prst="straightConnector1">
            <a:avLst/>
          </a:prstGeom>
          <a:ln w="38100" cap="flat">
            <a:solidFill>
              <a:schemeClr val="tx1"/>
            </a:solidFill>
            <a:headEnd type="stealth"/>
            <a:tailEnd type="none" w="med" len="med"/>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A7CB124A-EBBC-FA58-29A2-2D82CFC099F8}"/>
              </a:ext>
            </a:extLst>
          </p:cNvPr>
          <p:cNvSpPr/>
          <p:nvPr/>
        </p:nvSpPr>
        <p:spPr>
          <a:xfrm>
            <a:off x="5103686" y="2192862"/>
            <a:ext cx="1924625" cy="177656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E01326D-C951-F193-98A8-8C24864D85D0}"/>
              </a:ext>
            </a:extLst>
          </p:cNvPr>
          <p:cNvSpPr/>
          <p:nvPr/>
        </p:nvSpPr>
        <p:spPr>
          <a:xfrm>
            <a:off x="6536404" y="977731"/>
            <a:ext cx="2850483" cy="77787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0" descr="Question Mark outline">
            <a:extLst>
              <a:ext uri="{FF2B5EF4-FFF2-40B4-BE49-F238E27FC236}">
                <a16:creationId xmlns:a16="http://schemas.microsoft.com/office/drawing/2014/main" id="{7B62A6E3-15AA-C664-A353-4D6556F829F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85976" y="2158484"/>
            <a:ext cx="668608" cy="668608"/>
          </a:xfrm>
          <a:prstGeom prst="rect">
            <a:avLst/>
          </a:prstGeom>
        </p:spPr>
      </p:pic>
      <p:pic>
        <p:nvPicPr>
          <p:cNvPr id="42" name="Graphic 41" descr="Question Mark outline">
            <a:extLst>
              <a:ext uri="{FF2B5EF4-FFF2-40B4-BE49-F238E27FC236}">
                <a16:creationId xmlns:a16="http://schemas.microsoft.com/office/drawing/2014/main" id="{CD1661A3-2170-A621-14B1-FE72AF243BD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47587" y="777581"/>
            <a:ext cx="668608" cy="668608"/>
          </a:xfrm>
          <a:prstGeom prst="rect">
            <a:avLst/>
          </a:prstGeom>
        </p:spPr>
      </p:pic>
    </p:spTree>
    <p:extLst>
      <p:ext uri="{BB962C8B-B14F-4D97-AF65-F5344CB8AC3E}">
        <p14:creationId xmlns:p14="http://schemas.microsoft.com/office/powerpoint/2010/main" val="1382011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 grpId="0"/>
      <p:bldP spid="22" grpId="0"/>
      <p:bldP spid="23" grpId="0"/>
      <p:bldP spid="37" grpId="0" animBg="1"/>
      <p:bldP spid="3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5C99E-859E-B0E9-C9B1-88AF3FAF60D3}"/>
              </a:ext>
            </a:extLst>
          </p:cNvPr>
          <p:cNvSpPr>
            <a:spLocks noGrp="1"/>
          </p:cNvSpPr>
          <p:nvPr>
            <p:ph type="title" idx="4294967295"/>
          </p:nvPr>
        </p:nvSpPr>
        <p:spPr>
          <a:xfrm>
            <a:off x="1098444" y="289047"/>
            <a:ext cx="4235232" cy="1449387"/>
          </a:xfrm>
        </p:spPr>
        <p:txBody>
          <a:bodyPr/>
          <a:lstStyle/>
          <a:p>
            <a:r>
              <a:rPr lang="en-US" cap="small" dirty="0"/>
              <a:t>Hypotheses</a:t>
            </a:r>
          </a:p>
        </p:txBody>
      </p:sp>
      <p:pic>
        <p:nvPicPr>
          <p:cNvPr id="4" name="Picture 3" descr="Glowing lungs on black background">
            <a:extLst>
              <a:ext uri="{FF2B5EF4-FFF2-40B4-BE49-F238E27FC236}">
                <a16:creationId xmlns:a16="http://schemas.microsoft.com/office/drawing/2014/main" id="{03370641-4018-21FE-3040-81CDAB41080D}"/>
              </a:ext>
            </a:extLst>
          </p:cNvPr>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saturation sat="33000"/>
                    </a14:imgEffect>
                    <a14:imgEffect>
                      <a14:brightnessContrast contrast="-20000"/>
                    </a14:imgEffect>
                  </a14:imgLayer>
                </a14:imgProps>
              </a:ext>
            </a:extLst>
          </a:blip>
          <a:srcRect l="18719" t="13933" r="16395" b="15298"/>
          <a:stretch/>
        </p:blipFill>
        <p:spPr>
          <a:xfrm>
            <a:off x="5528529" y="4437255"/>
            <a:ext cx="1173926" cy="1241425"/>
          </a:xfrm>
          <a:prstGeom prst="rect">
            <a:avLst/>
          </a:prstGeom>
        </p:spPr>
      </p:pic>
      <p:pic>
        <p:nvPicPr>
          <p:cNvPr id="5" name="Picture 4" descr="Red Triangles">
            <a:extLst>
              <a:ext uri="{FF2B5EF4-FFF2-40B4-BE49-F238E27FC236}">
                <a16:creationId xmlns:a16="http://schemas.microsoft.com/office/drawing/2014/main" id="{B223FCC9-C3F3-C4F0-EE11-FB45027CD626}"/>
              </a:ext>
            </a:extLst>
          </p:cNvPr>
          <p:cNvPicPr>
            <a:picLocks noChangeAspect="1"/>
          </p:cNvPicPr>
          <p:nvPr/>
        </p:nvPicPr>
        <p:blipFill rotWithShape="1">
          <a:blip r:embed="rId5">
            <a:duotone>
              <a:prstClr val="black"/>
              <a:schemeClr val="accent1">
                <a:tint val="45000"/>
                <a:satMod val="400000"/>
              </a:schemeClr>
            </a:duotone>
          </a:blip>
          <a:srcRect l="14075" t="9770" r="16909" b="4382"/>
          <a:stretch/>
        </p:blipFill>
        <p:spPr>
          <a:xfrm>
            <a:off x="5433285" y="1273315"/>
            <a:ext cx="1358546" cy="1162998"/>
          </a:xfrm>
          <a:prstGeom prst="rect">
            <a:avLst/>
          </a:prstGeom>
        </p:spPr>
      </p:pic>
      <p:sp useBgFill="1">
        <p:nvSpPr>
          <p:cNvPr id="6" name="TextBox 5">
            <a:extLst>
              <a:ext uri="{FF2B5EF4-FFF2-40B4-BE49-F238E27FC236}">
                <a16:creationId xmlns:a16="http://schemas.microsoft.com/office/drawing/2014/main" id="{AC747C3C-F771-DB84-A34E-BFCCC8FE981B}"/>
              </a:ext>
            </a:extLst>
          </p:cNvPr>
          <p:cNvSpPr txBox="1"/>
          <p:nvPr/>
        </p:nvSpPr>
        <p:spPr>
          <a:xfrm>
            <a:off x="4734565" y="324672"/>
            <a:ext cx="2755986" cy="400110"/>
          </a:xfrm>
          <a:prstGeom prst="rect">
            <a:avLst/>
          </a:prstGeom>
          <a:ln>
            <a:solidFill>
              <a:schemeClr val="tx2"/>
            </a:solidFill>
          </a:ln>
        </p:spPr>
        <p:txBody>
          <a:bodyPr wrap="square" rtlCol="0">
            <a:spAutoFit/>
          </a:bodyPr>
          <a:lstStyle/>
          <a:p>
            <a:pPr algn="ctr"/>
            <a:r>
              <a:rPr lang="en-US" sz="2000" b="1" dirty="0"/>
              <a:t>Psychosocial Stressor</a:t>
            </a:r>
          </a:p>
        </p:txBody>
      </p:sp>
      <p:sp>
        <p:nvSpPr>
          <p:cNvPr id="7" name="Arc 6">
            <a:extLst>
              <a:ext uri="{FF2B5EF4-FFF2-40B4-BE49-F238E27FC236}">
                <a16:creationId xmlns:a16="http://schemas.microsoft.com/office/drawing/2014/main" id="{FB4C6340-DBAC-3D93-2FF9-E2D707CA3DE6}"/>
              </a:ext>
            </a:extLst>
          </p:cNvPr>
          <p:cNvSpPr/>
          <p:nvPr/>
        </p:nvSpPr>
        <p:spPr>
          <a:xfrm>
            <a:off x="5136265" y="1648529"/>
            <a:ext cx="3353827" cy="3270652"/>
          </a:xfrm>
          <a:prstGeom prst="arc">
            <a:avLst>
              <a:gd name="adj1" fmla="val 16200000"/>
              <a:gd name="adj2" fmla="val 5133158"/>
            </a:avLst>
          </a:prstGeom>
          <a:ln w="38100">
            <a:solidFill>
              <a:schemeClr val="tx2"/>
            </a:solidFill>
            <a:tailEnd type="stealth"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F16BE7BA-FF46-A518-0B0B-53BD0C789618}"/>
              </a:ext>
            </a:extLst>
          </p:cNvPr>
          <p:cNvCxnSpPr>
            <a:cxnSpLocks/>
          </p:cNvCxnSpPr>
          <p:nvPr/>
        </p:nvCxnSpPr>
        <p:spPr>
          <a:xfrm>
            <a:off x="6112558" y="751912"/>
            <a:ext cx="1" cy="468251"/>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6B25290-1C49-8A50-9DA8-E215F18E8DCF}"/>
              </a:ext>
            </a:extLst>
          </p:cNvPr>
          <p:cNvCxnSpPr>
            <a:cxnSpLocks/>
          </p:cNvCxnSpPr>
          <p:nvPr/>
        </p:nvCxnSpPr>
        <p:spPr>
          <a:xfrm>
            <a:off x="6112749" y="3952325"/>
            <a:ext cx="1" cy="468251"/>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useBgFill="1">
        <p:nvSpPr>
          <p:cNvPr id="10" name="TextBox 9">
            <a:extLst>
              <a:ext uri="{FF2B5EF4-FFF2-40B4-BE49-F238E27FC236}">
                <a16:creationId xmlns:a16="http://schemas.microsoft.com/office/drawing/2014/main" id="{703C806D-C25E-C996-A003-CAE978F19079}"/>
              </a:ext>
            </a:extLst>
          </p:cNvPr>
          <p:cNvSpPr txBox="1"/>
          <p:nvPr/>
        </p:nvSpPr>
        <p:spPr>
          <a:xfrm>
            <a:off x="4612311" y="5808612"/>
            <a:ext cx="3000494" cy="1015663"/>
          </a:xfrm>
          <a:prstGeom prst="rect">
            <a:avLst/>
          </a:prstGeom>
          <a:ln>
            <a:solidFill>
              <a:schemeClr val="tx2"/>
            </a:solidFill>
          </a:ln>
        </p:spPr>
        <p:txBody>
          <a:bodyPr wrap="square" rtlCol="0">
            <a:spAutoFit/>
          </a:bodyPr>
          <a:lstStyle/>
          <a:p>
            <a:pPr algn="ctr"/>
            <a:r>
              <a:rPr lang="en-US" sz="2400" b="1" dirty="0"/>
              <a:t>Inflammation </a:t>
            </a:r>
          </a:p>
          <a:p>
            <a:pPr algn="ctr"/>
            <a:r>
              <a:rPr lang="en-US" dirty="0"/>
              <a:t>Asthma-Related Th2 &amp; Th17 Pathways</a:t>
            </a:r>
            <a:endParaRPr lang="en-US" sz="2000" dirty="0"/>
          </a:p>
        </p:txBody>
      </p:sp>
      <p:sp>
        <p:nvSpPr>
          <p:cNvPr id="11" name="TextBox 10">
            <a:extLst>
              <a:ext uri="{FF2B5EF4-FFF2-40B4-BE49-F238E27FC236}">
                <a16:creationId xmlns:a16="http://schemas.microsoft.com/office/drawing/2014/main" id="{EC8B970E-7BFA-4C52-3160-1141C9F909D6}"/>
              </a:ext>
            </a:extLst>
          </p:cNvPr>
          <p:cNvSpPr txBox="1"/>
          <p:nvPr/>
        </p:nvSpPr>
        <p:spPr>
          <a:xfrm>
            <a:off x="5402625" y="1350781"/>
            <a:ext cx="1412326" cy="584775"/>
          </a:xfrm>
          <a:prstGeom prst="rect">
            <a:avLst/>
          </a:prstGeom>
          <a:noFill/>
          <a:ln>
            <a:noFill/>
          </a:ln>
        </p:spPr>
        <p:txBody>
          <a:bodyPr wrap="square" rtlCol="0">
            <a:spAutoFit/>
          </a:bodyPr>
          <a:lstStyle/>
          <a:p>
            <a:pPr algn="ctr"/>
            <a:r>
              <a:rPr lang="en-US" sz="1600" dirty="0">
                <a:solidFill>
                  <a:schemeClr val="bg1"/>
                </a:solidFill>
              </a:rPr>
              <a:t>Stress Neurocircuitry</a:t>
            </a:r>
          </a:p>
        </p:txBody>
      </p:sp>
      <p:pic>
        <p:nvPicPr>
          <p:cNvPr id="12" name="Picture 11" descr="Background pattern&#10;&#10;Description automatically generated with low confidence">
            <a:extLst>
              <a:ext uri="{FF2B5EF4-FFF2-40B4-BE49-F238E27FC236}">
                <a16:creationId xmlns:a16="http://schemas.microsoft.com/office/drawing/2014/main" id="{9CA31274-3B87-277E-BCF6-36A27B122BF6}"/>
              </a:ext>
            </a:extLst>
          </p:cNvPr>
          <p:cNvPicPr>
            <a:picLocks noChangeAspect="1"/>
          </p:cNvPicPr>
          <p:nvPr/>
        </p:nvPicPr>
        <p:blipFill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brightnessContrast contrast="-40000"/>
                    </a14:imgEffect>
                  </a14:imgLayer>
                </a14:imgProps>
              </a:ext>
            </a:extLst>
          </a:blip>
          <a:srcRect l="38387" t="32388" r="46509" b="45214"/>
          <a:stretch/>
        </p:blipFill>
        <p:spPr>
          <a:xfrm>
            <a:off x="5531834" y="3463429"/>
            <a:ext cx="549008" cy="569919"/>
          </a:xfrm>
          <a:prstGeom prst="rect">
            <a:avLst/>
          </a:prstGeom>
        </p:spPr>
      </p:pic>
      <p:pic>
        <p:nvPicPr>
          <p:cNvPr id="13" name="Picture 12" descr="Background pattern&#10;&#10;Description automatically generated with low confidence">
            <a:extLst>
              <a:ext uri="{FF2B5EF4-FFF2-40B4-BE49-F238E27FC236}">
                <a16:creationId xmlns:a16="http://schemas.microsoft.com/office/drawing/2014/main" id="{A25925AD-8DA6-4D11-C92F-ED9ACEC1F91D}"/>
              </a:ext>
            </a:extLst>
          </p:cNvPr>
          <p:cNvPicPr>
            <a:picLocks noChangeAspect="1"/>
          </p:cNvPicPr>
          <p:nvPr/>
        </p:nvPicPr>
        <p:blipFill rotWithShape="1">
          <a:blip r:embed="rId6">
            <a:duotone>
              <a:schemeClr val="accent1">
                <a:shade val="45000"/>
                <a:satMod val="135000"/>
              </a:schemeClr>
              <a:prstClr val="white"/>
            </a:duotone>
            <a:extLst>
              <a:ext uri="{BEBA8EAE-BF5A-486C-A8C5-ECC9F3942E4B}">
                <a14:imgProps xmlns:a14="http://schemas.microsoft.com/office/drawing/2010/main">
                  <a14:imgLayer r:embed="rId8">
                    <a14:imgEffect>
                      <a14:brightnessContrast contrast="-40000"/>
                    </a14:imgEffect>
                  </a14:imgLayer>
                </a14:imgProps>
              </a:ext>
            </a:extLst>
          </a:blip>
          <a:srcRect l="38387" t="32388" r="46509" b="45214"/>
          <a:stretch/>
        </p:blipFill>
        <p:spPr>
          <a:xfrm>
            <a:off x="6063025" y="3486351"/>
            <a:ext cx="294399" cy="305612"/>
          </a:xfrm>
          <a:prstGeom prst="rect">
            <a:avLst/>
          </a:prstGeom>
        </p:spPr>
      </p:pic>
      <p:pic>
        <p:nvPicPr>
          <p:cNvPr id="14" name="Picture 13" descr="Background pattern&#10;&#10;Description automatically generated with low confidence">
            <a:extLst>
              <a:ext uri="{FF2B5EF4-FFF2-40B4-BE49-F238E27FC236}">
                <a16:creationId xmlns:a16="http://schemas.microsoft.com/office/drawing/2014/main" id="{F9D4A4C0-4571-DD36-7217-BFD36D5CDC3B}"/>
              </a:ext>
            </a:extLst>
          </p:cNvPr>
          <p:cNvPicPr>
            <a:picLocks noChangeAspect="1"/>
          </p:cNvPicPr>
          <p:nvPr/>
        </p:nvPicPr>
        <p:blipFill rotWithShape="1">
          <a:blip r:embed="rId6">
            <a:duotone>
              <a:schemeClr val="accent1">
                <a:shade val="45000"/>
                <a:satMod val="135000"/>
              </a:schemeClr>
              <a:prstClr val="white"/>
            </a:duotone>
            <a:extLst>
              <a:ext uri="{BEBA8EAE-BF5A-486C-A8C5-ECC9F3942E4B}">
                <a14:imgProps xmlns:a14="http://schemas.microsoft.com/office/drawing/2010/main">
                  <a14:imgLayer r:embed="rId9">
                    <a14:imgEffect>
                      <a14:brightnessContrast contrast="-40000"/>
                    </a14:imgEffect>
                  </a14:imgLayer>
                </a14:imgProps>
              </a:ext>
            </a:extLst>
          </a:blip>
          <a:srcRect l="38387" t="32388" r="46509" b="45214"/>
          <a:stretch/>
        </p:blipFill>
        <p:spPr>
          <a:xfrm>
            <a:off x="6176564" y="3838063"/>
            <a:ext cx="184815" cy="191854"/>
          </a:xfrm>
          <a:prstGeom prst="rect">
            <a:avLst/>
          </a:prstGeom>
        </p:spPr>
      </p:pic>
      <p:sp useBgFill="1">
        <p:nvSpPr>
          <p:cNvPr id="15" name="TextBox 14">
            <a:extLst>
              <a:ext uri="{FF2B5EF4-FFF2-40B4-BE49-F238E27FC236}">
                <a16:creationId xmlns:a16="http://schemas.microsoft.com/office/drawing/2014/main" id="{3D428809-C4BC-5DD0-85AC-ECEE2C06DDA4}"/>
              </a:ext>
            </a:extLst>
          </p:cNvPr>
          <p:cNvSpPr txBox="1"/>
          <p:nvPr/>
        </p:nvSpPr>
        <p:spPr>
          <a:xfrm rot="5400000">
            <a:off x="7807965" y="3099189"/>
            <a:ext cx="1766622" cy="369332"/>
          </a:xfrm>
          <a:prstGeom prst="rect">
            <a:avLst/>
          </a:prstGeom>
          <a:ln>
            <a:solidFill>
              <a:schemeClr val="tx2"/>
            </a:solidFill>
          </a:ln>
        </p:spPr>
        <p:txBody>
          <a:bodyPr wrap="square" rtlCol="0">
            <a:spAutoFit/>
          </a:bodyPr>
          <a:lstStyle/>
          <a:p>
            <a:pPr algn="ctr"/>
            <a:r>
              <a:rPr lang="en-US" i="1" dirty="0"/>
              <a:t>Efferent Pathway</a:t>
            </a:r>
          </a:p>
        </p:txBody>
      </p:sp>
      <p:sp useBgFill="1">
        <p:nvSpPr>
          <p:cNvPr id="16" name="TextBox 15">
            <a:extLst>
              <a:ext uri="{FF2B5EF4-FFF2-40B4-BE49-F238E27FC236}">
                <a16:creationId xmlns:a16="http://schemas.microsoft.com/office/drawing/2014/main" id="{05FB01AC-2E89-BF3E-6DBF-C05504C687A4}"/>
              </a:ext>
            </a:extLst>
          </p:cNvPr>
          <p:cNvSpPr txBox="1"/>
          <p:nvPr/>
        </p:nvSpPr>
        <p:spPr>
          <a:xfrm>
            <a:off x="4935109" y="3045792"/>
            <a:ext cx="2354893" cy="400110"/>
          </a:xfrm>
          <a:prstGeom prst="rect">
            <a:avLst/>
          </a:prstGeom>
          <a:ln>
            <a:solidFill>
              <a:schemeClr val="tx2"/>
            </a:solidFill>
          </a:ln>
        </p:spPr>
        <p:txBody>
          <a:bodyPr wrap="square" rtlCol="0">
            <a:spAutoFit/>
          </a:bodyPr>
          <a:lstStyle/>
          <a:p>
            <a:pPr algn="ctr"/>
            <a:r>
              <a:rPr lang="en-US" sz="2000" b="1" dirty="0"/>
              <a:t>Allergen Challenge</a:t>
            </a:r>
          </a:p>
        </p:txBody>
      </p:sp>
      <p:sp>
        <p:nvSpPr>
          <p:cNvPr id="3" name="TextBox 2">
            <a:extLst>
              <a:ext uri="{FF2B5EF4-FFF2-40B4-BE49-F238E27FC236}">
                <a16:creationId xmlns:a16="http://schemas.microsoft.com/office/drawing/2014/main" id="{DC295AC9-5176-F9CB-2A17-579916233C09}"/>
              </a:ext>
            </a:extLst>
          </p:cNvPr>
          <p:cNvSpPr txBox="1"/>
          <p:nvPr/>
        </p:nvSpPr>
        <p:spPr>
          <a:xfrm>
            <a:off x="10763404" y="6596390"/>
            <a:ext cx="1428596" cy="261610"/>
          </a:xfrm>
          <a:prstGeom prst="rect">
            <a:avLst/>
          </a:prstGeom>
          <a:noFill/>
        </p:spPr>
        <p:txBody>
          <a:bodyPr wrap="none" rtlCol="0">
            <a:spAutoFit/>
          </a:bodyPr>
          <a:lstStyle/>
          <a:p>
            <a:r>
              <a:rPr lang="en-US" sz="1100" i="1" dirty="0" err="1"/>
              <a:t>Powerpower</a:t>
            </a:r>
            <a:r>
              <a:rPr lang="en-US" sz="1100" i="1" dirty="0"/>
              <a:t> stock images</a:t>
            </a:r>
          </a:p>
        </p:txBody>
      </p:sp>
    </p:spTree>
    <p:extLst>
      <p:ext uri="{BB962C8B-B14F-4D97-AF65-F5344CB8AC3E}">
        <p14:creationId xmlns:p14="http://schemas.microsoft.com/office/powerpoint/2010/main" val="2517865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22" presetClass="entr" presetSubtype="1" fill="hold" nodeType="withEffect">
                                  <p:stCondLst>
                                    <p:cond delay="250"/>
                                  </p:stCondLst>
                                  <p:childTnLst>
                                    <p:set>
                                      <p:cBhvr>
                                        <p:cTn id="8" dur="1" fill="hold">
                                          <p:stCondLst>
                                            <p:cond delay="0"/>
                                          </p:stCondLst>
                                        </p:cTn>
                                        <p:tgtEl>
                                          <p:spTgt spid="8"/>
                                        </p:tgtEl>
                                        <p:attrNameLst>
                                          <p:attrName>style.visibility</p:attrName>
                                        </p:attrNameLst>
                                      </p:cBhvr>
                                      <p:to>
                                        <p:strVal val="visible"/>
                                      </p:to>
                                    </p:set>
                                    <p:animEffect transition="in" filter="wipe(up)">
                                      <p:cBhvr>
                                        <p:cTn id="9" dur="500"/>
                                        <p:tgtEl>
                                          <p:spTgt spid="8"/>
                                        </p:tgtEl>
                                      </p:cBhvr>
                                    </p:animEffect>
                                  </p:childTnLst>
                                </p:cTn>
                              </p:par>
                              <p:par>
                                <p:cTn id="10" presetID="1" presetClass="entr" presetSubtype="0" fill="hold" grpId="0" nodeType="withEffect">
                                  <p:stCondLst>
                                    <p:cond delay="500"/>
                                  </p:stCondLst>
                                  <p:childTnLst>
                                    <p:set>
                                      <p:cBhvr>
                                        <p:cTn id="11" dur="1" fill="hold">
                                          <p:stCondLst>
                                            <p:cond delay="0"/>
                                          </p:stCondLst>
                                        </p:cTn>
                                        <p:tgtEl>
                                          <p:spTgt spid="11"/>
                                        </p:tgtEl>
                                        <p:attrNameLst>
                                          <p:attrName>style.visibility</p:attrName>
                                        </p:attrNameLst>
                                      </p:cBhvr>
                                      <p:to>
                                        <p:strVal val="visible"/>
                                      </p:to>
                                    </p:set>
                                  </p:childTnLst>
                                </p:cTn>
                              </p:par>
                              <p:par>
                                <p:cTn id="12" presetID="1" presetClass="entr" presetSubtype="0" fill="hold" nodeType="withEffect">
                                  <p:stCondLst>
                                    <p:cond delay="50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up)">
                                      <p:cBhvr>
                                        <p:cTn id="18" dur="500"/>
                                        <p:tgtEl>
                                          <p:spTgt spid="7"/>
                                        </p:tgtEl>
                                      </p:cBhvr>
                                    </p:animEffect>
                                  </p:childTnLst>
                                </p:cTn>
                              </p:par>
                              <p:par>
                                <p:cTn id="19" presetID="1" presetClass="entr" presetSubtype="0" fill="hold" grpId="0" nodeType="withEffect">
                                  <p:stCondLst>
                                    <p:cond delay="50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50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par>
                                <p:cTn id="30" presetID="22" presetClass="entr" presetSubtype="1"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par>
                                <p:cTn id="33" presetID="22" presetClass="entr" presetSubtype="1"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500"/>
                                        <p:tgtEl>
                                          <p:spTgt spid="14"/>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wipe(up)">
                                      <p:cBhvr>
                                        <p:cTn id="38" dur="500"/>
                                        <p:tgtEl>
                                          <p:spTgt spid="16"/>
                                        </p:tgtEl>
                                      </p:cBhvr>
                                    </p:animEffect>
                                  </p:childTnLst>
                                </p:cTn>
                              </p:par>
                              <p:par>
                                <p:cTn id="39" presetID="22" presetClass="entr" presetSubtype="1"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up)">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p:bldP spid="15"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35E689F-1977-1F36-67E0-69EA1ECF0812}"/>
              </a:ext>
            </a:extLst>
          </p:cNvPr>
          <p:cNvSpPr>
            <a:spLocks noGrp="1"/>
          </p:cNvSpPr>
          <p:nvPr>
            <p:ph type="title"/>
          </p:nvPr>
        </p:nvSpPr>
        <p:spPr>
          <a:xfrm>
            <a:off x="2651468" y="2746323"/>
            <a:ext cx="6889063" cy="1076169"/>
          </a:xfrm>
          <a:noFill/>
          <a:ln w="19050">
            <a:solidFill>
              <a:schemeClr val="accent3">
                <a:lumMod val="50000"/>
              </a:schemeClr>
            </a:solidFill>
          </a:ln>
        </p:spPr>
        <p:txBody>
          <a:bodyPr>
            <a:normAutofit/>
          </a:bodyPr>
          <a:lstStyle/>
          <a:p>
            <a:pPr algn="ctr"/>
            <a:r>
              <a:rPr lang="en-US" sz="6700" cap="small" dirty="0"/>
              <a:t>Study Design</a:t>
            </a:r>
            <a:endParaRPr lang="en-US" cap="small" dirty="0"/>
          </a:p>
        </p:txBody>
      </p:sp>
    </p:spTree>
    <p:extLst>
      <p:ext uri="{BB962C8B-B14F-4D97-AF65-F5344CB8AC3E}">
        <p14:creationId xmlns:p14="http://schemas.microsoft.com/office/powerpoint/2010/main" val="1860751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cxnSp>
        <p:nvCxnSpPr>
          <p:cNvPr id="46" name="Straight Arrow Connector 45">
            <a:extLst>
              <a:ext uri="{FF2B5EF4-FFF2-40B4-BE49-F238E27FC236}">
                <a16:creationId xmlns:a16="http://schemas.microsoft.com/office/drawing/2014/main" id="{AE3FA8AF-49EA-1A57-20FD-925CB6A2431B}"/>
              </a:ext>
            </a:extLst>
          </p:cNvPr>
          <p:cNvCxnSpPr>
            <a:cxnSpLocks/>
          </p:cNvCxnSpPr>
          <p:nvPr/>
        </p:nvCxnSpPr>
        <p:spPr>
          <a:xfrm>
            <a:off x="838200" y="2940106"/>
            <a:ext cx="0" cy="2589941"/>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95C99E-859E-B0E9-C9B1-88AF3FAF60D3}"/>
              </a:ext>
            </a:extLst>
          </p:cNvPr>
          <p:cNvSpPr>
            <a:spLocks noGrp="1"/>
          </p:cNvSpPr>
          <p:nvPr>
            <p:ph type="title"/>
          </p:nvPr>
        </p:nvSpPr>
        <p:spPr/>
        <p:txBody>
          <a:bodyPr/>
          <a:lstStyle/>
          <a:p>
            <a:r>
              <a:rPr lang="en-US" cap="small" dirty="0"/>
              <a:t>Study Design</a:t>
            </a:r>
          </a:p>
        </p:txBody>
      </p:sp>
      <p:cxnSp>
        <p:nvCxnSpPr>
          <p:cNvPr id="4" name="Straight Connector 3">
            <a:extLst>
              <a:ext uri="{FF2B5EF4-FFF2-40B4-BE49-F238E27FC236}">
                <a16:creationId xmlns:a16="http://schemas.microsoft.com/office/drawing/2014/main" id="{341F1F19-CB72-BC68-8B69-080CC33AF7F7}"/>
              </a:ext>
            </a:extLst>
          </p:cNvPr>
          <p:cNvCxnSpPr>
            <a:cxnSpLocks/>
          </p:cNvCxnSpPr>
          <p:nvPr/>
        </p:nvCxnSpPr>
        <p:spPr>
          <a:xfrm>
            <a:off x="1634797" y="3585238"/>
            <a:ext cx="10095241"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0B904837-8EAA-E4AF-27DA-3CAA34A2A314}"/>
              </a:ext>
            </a:extLst>
          </p:cNvPr>
          <p:cNvCxnSpPr/>
          <p:nvPr/>
        </p:nvCxnSpPr>
        <p:spPr>
          <a:xfrm>
            <a:off x="7909774" y="3350288"/>
            <a:ext cx="0" cy="4699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C69513D-0122-D6CB-2107-4E8D65D77758}"/>
              </a:ext>
            </a:extLst>
          </p:cNvPr>
          <p:cNvCxnSpPr/>
          <p:nvPr/>
        </p:nvCxnSpPr>
        <p:spPr>
          <a:xfrm>
            <a:off x="5040028" y="3343938"/>
            <a:ext cx="0" cy="4699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CD158F4-B571-BFE9-7AF1-B0D49E60FEAA}"/>
              </a:ext>
            </a:extLst>
          </p:cNvPr>
          <p:cNvCxnSpPr/>
          <p:nvPr/>
        </p:nvCxnSpPr>
        <p:spPr>
          <a:xfrm>
            <a:off x="1636537" y="3350288"/>
            <a:ext cx="0" cy="4699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Content Placeholder 7">
            <a:extLst>
              <a:ext uri="{FF2B5EF4-FFF2-40B4-BE49-F238E27FC236}">
                <a16:creationId xmlns:a16="http://schemas.microsoft.com/office/drawing/2014/main" id="{BB2CF7C4-519F-252F-0BF7-73753CCA4E83}"/>
              </a:ext>
            </a:extLst>
          </p:cNvPr>
          <p:cNvSpPr txBox="1">
            <a:spLocks/>
          </p:cNvSpPr>
          <p:nvPr/>
        </p:nvSpPr>
        <p:spPr>
          <a:xfrm>
            <a:off x="3025749" y="3578888"/>
            <a:ext cx="781984" cy="418654"/>
          </a:xfrm>
          <a:prstGeom prst="rect">
            <a:avLst/>
          </a:prstGeom>
        </p:spPr>
        <p:txBody>
          <a:bodyPr vert="horz" lIns="91440" tIns="45720" rIns="91440" bIns="45720" rtlCol="0">
            <a:norm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1600" i="1" dirty="0">
                <a:solidFill>
                  <a:schemeClr val="tx1"/>
                </a:solidFill>
                <a:cs typeface="Arial" panose="020B0604020202020204" pitchFamily="34" charset="0"/>
              </a:rPr>
              <a:t>30min</a:t>
            </a:r>
          </a:p>
        </p:txBody>
      </p:sp>
      <p:sp>
        <p:nvSpPr>
          <p:cNvPr id="15" name="Content Placeholder 7">
            <a:extLst>
              <a:ext uri="{FF2B5EF4-FFF2-40B4-BE49-F238E27FC236}">
                <a16:creationId xmlns:a16="http://schemas.microsoft.com/office/drawing/2014/main" id="{8C1AA387-A998-E79F-C475-F796932390A6}"/>
              </a:ext>
            </a:extLst>
          </p:cNvPr>
          <p:cNvSpPr txBox="1">
            <a:spLocks/>
          </p:cNvSpPr>
          <p:nvPr/>
        </p:nvSpPr>
        <p:spPr>
          <a:xfrm>
            <a:off x="1634796" y="2659933"/>
            <a:ext cx="3405225" cy="84533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000" b="1" dirty="0">
                <a:solidFill>
                  <a:schemeClr val="tx1"/>
                </a:solidFill>
                <a:cs typeface="Arial" panose="020B0604020202020204" pitchFamily="34" charset="0"/>
              </a:rPr>
              <a:t>Psychosocial Stress or </a:t>
            </a:r>
          </a:p>
          <a:p>
            <a:pPr marL="0" indent="0" algn="ctr">
              <a:spcBef>
                <a:spcPts val="0"/>
              </a:spcBef>
              <a:buFont typeface="Arial" panose="020B0604020202020204" pitchFamily="34" charset="0"/>
              <a:buNone/>
            </a:pPr>
            <a:r>
              <a:rPr lang="en-US" sz="2000" b="1" dirty="0">
                <a:solidFill>
                  <a:schemeClr val="tx1"/>
                </a:solidFill>
                <a:cs typeface="Arial" panose="020B0604020202020204" pitchFamily="34" charset="0"/>
              </a:rPr>
              <a:t>Control Task</a:t>
            </a:r>
          </a:p>
        </p:txBody>
      </p:sp>
      <p:sp>
        <p:nvSpPr>
          <p:cNvPr id="16" name="Content Placeholder 7">
            <a:extLst>
              <a:ext uri="{FF2B5EF4-FFF2-40B4-BE49-F238E27FC236}">
                <a16:creationId xmlns:a16="http://schemas.microsoft.com/office/drawing/2014/main" id="{8391E6A5-C367-772A-E238-E291D9C0BF22}"/>
              </a:ext>
            </a:extLst>
          </p:cNvPr>
          <p:cNvSpPr txBox="1">
            <a:spLocks/>
          </p:cNvSpPr>
          <p:nvPr/>
        </p:nvSpPr>
        <p:spPr>
          <a:xfrm>
            <a:off x="6059446" y="3558849"/>
            <a:ext cx="781984" cy="418654"/>
          </a:xfrm>
          <a:prstGeom prst="rect">
            <a:avLst/>
          </a:prstGeom>
        </p:spPr>
        <p:txBody>
          <a:bodyPr vert="horz" lIns="91440" tIns="45720" rIns="91440" bIns="45720" rtlCol="0">
            <a:norm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1600" i="1" dirty="0">
                <a:solidFill>
                  <a:schemeClr val="tx1"/>
                </a:solidFill>
                <a:cs typeface="Arial" panose="020B0604020202020204" pitchFamily="34" charset="0"/>
              </a:rPr>
              <a:t>30min</a:t>
            </a:r>
          </a:p>
        </p:txBody>
      </p:sp>
      <p:sp>
        <p:nvSpPr>
          <p:cNvPr id="17" name="Content Placeholder 7">
            <a:extLst>
              <a:ext uri="{FF2B5EF4-FFF2-40B4-BE49-F238E27FC236}">
                <a16:creationId xmlns:a16="http://schemas.microsoft.com/office/drawing/2014/main" id="{AB9EB445-8184-D80D-5DBF-F578773D8952}"/>
              </a:ext>
            </a:extLst>
          </p:cNvPr>
          <p:cNvSpPr txBox="1">
            <a:spLocks/>
          </p:cNvSpPr>
          <p:nvPr/>
        </p:nvSpPr>
        <p:spPr>
          <a:xfrm>
            <a:off x="5040021" y="2898743"/>
            <a:ext cx="2869753" cy="567437"/>
          </a:xfrm>
          <a:prstGeom prst="rect">
            <a:avLst/>
          </a:prstGeom>
        </p:spPr>
        <p:txBody>
          <a:bodyPr vert="horz" lIns="91440" tIns="45720" rIns="91440" bIns="45720" rtlCol="0">
            <a:no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000" b="1" dirty="0">
                <a:solidFill>
                  <a:schemeClr val="tx1"/>
                </a:solidFill>
                <a:cs typeface="Arial" panose="020B0604020202020204" pitchFamily="34" charset="0"/>
              </a:rPr>
              <a:t>PET Brain Scan</a:t>
            </a:r>
          </a:p>
        </p:txBody>
      </p:sp>
      <p:sp>
        <p:nvSpPr>
          <p:cNvPr id="18" name="Content Placeholder 7">
            <a:extLst>
              <a:ext uri="{FF2B5EF4-FFF2-40B4-BE49-F238E27FC236}">
                <a16:creationId xmlns:a16="http://schemas.microsoft.com/office/drawing/2014/main" id="{811F4A20-DAB2-F61C-5397-06E2D31204E0}"/>
              </a:ext>
            </a:extLst>
          </p:cNvPr>
          <p:cNvSpPr txBox="1">
            <a:spLocks/>
          </p:cNvSpPr>
          <p:nvPr/>
        </p:nvSpPr>
        <p:spPr>
          <a:xfrm>
            <a:off x="24278" y="6386916"/>
            <a:ext cx="3665979" cy="473309"/>
          </a:xfrm>
          <a:prstGeom prst="rect">
            <a:avLst/>
          </a:prstGeom>
        </p:spPr>
        <p:txBody>
          <a:bodyPr vert="horz" lIns="91440" tIns="45720" rIns="91440" bIns="45720" rtlCol="0">
            <a:no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i="1" dirty="0">
                <a:solidFill>
                  <a:schemeClr val="accent5">
                    <a:lumMod val="75000"/>
                  </a:schemeClr>
                </a:solidFill>
                <a:cs typeface="Arial" panose="020B0604020202020204" pitchFamily="34" charset="0"/>
              </a:rPr>
              <a:t>** Airway inflammation measured (daily)</a:t>
            </a:r>
          </a:p>
        </p:txBody>
      </p:sp>
      <p:sp>
        <p:nvSpPr>
          <p:cNvPr id="19" name="Content Placeholder 7">
            <a:extLst>
              <a:ext uri="{FF2B5EF4-FFF2-40B4-BE49-F238E27FC236}">
                <a16:creationId xmlns:a16="http://schemas.microsoft.com/office/drawing/2014/main" id="{1DAFF66F-6C0D-7DB1-F603-1E84EF99B05D}"/>
              </a:ext>
            </a:extLst>
          </p:cNvPr>
          <p:cNvSpPr txBox="1">
            <a:spLocks/>
          </p:cNvSpPr>
          <p:nvPr/>
        </p:nvSpPr>
        <p:spPr>
          <a:xfrm>
            <a:off x="7908737" y="2866005"/>
            <a:ext cx="3821293" cy="574205"/>
          </a:xfrm>
          <a:prstGeom prst="rect">
            <a:avLst/>
          </a:prstGeom>
        </p:spPr>
        <p:txBody>
          <a:bodyPr vert="horz" lIns="91440" tIns="45720" rIns="91440" bIns="45720" rtlCol="0">
            <a:no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000" b="1" dirty="0">
                <a:solidFill>
                  <a:schemeClr val="tx1"/>
                </a:solidFill>
                <a:cs typeface="Arial" panose="020B0604020202020204" pitchFamily="34" charset="0"/>
              </a:rPr>
              <a:t>Acute Lung Allergen Challenge</a:t>
            </a:r>
          </a:p>
        </p:txBody>
      </p:sp>
      <p:sp>
        <p:nvSpPr>
          <p:cNvPr id="28" name="Content Placeholder 7">
            <a:extLst>
              <a:ext uri="{FF2B5EF4-FFF2-40B4-BE49-F238E27FC236}">
                <a16:creationId xmlns:a16="http://schemas.microsoft.com/office/drawing/2014/main" id="{072111FF-9C05-FBCF-C453-70D6031A702A}"/>
              </a:ext>
            </a:extLst>
          </p:cNvPr>
          <p:cNvSpPr txBox="1">
            <a:spLocks/>
          </p:cNvSpPr>
          <p:nvPr/>
        </p:nvSpPr>
        <p:spPr>
          <a:xfrm>
            <a:off x="1532787" y="3978285"/>
            <a:ext cx="6279812" cy="426792"/>
          </a:xfrm>
          <a:prstGeom prst="rect">
            <a:avLst/>
          </a:prstGeom>
          <a:solidFill>
            <a:srgbClr val="FFFFFF"/>
          </a:solidFill>
          <a:ln w="6350">
            <a:solidFill>
              <a:schemeClr val="accent1"/>
            </a:solidFill>
          </a:ln>
        </p:spPr>
        <p:txBody>
          <a:bodyPr vert="horz" lIns="91440" tIns="45720" rIns="91440" bIns="45720" rtlCol="0">
            <a:no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1600" i="1" dirty="0">
                <a:cs typeface="Arial" panose="020B0604020202020204" pitchFamily="34" charset="0"/>
              </a:rPr>
              <a:t>Salivary Cortisol Collected</a:t>
            </a:r>
          </a:p>
        </p:txBody>
      </p:sp>
      <p:sp>
        <p:nvSpPr>
          <p:cNvPr id="41" name="Content Placeholder 7">
            <a:extLst>
              <a:ext uri="{FF2B5EF4-FFF2-40B4-BE49-F238E27FC236}">
                <a16:creationId xmlns:a16="http://schemas.microsoft.com/office/drawing/2014/main" id="{BF2D1E7B-F625-BECE-244F-C4B2F44DC4F7}"/>
              </a:ext>
            </a:extLst>
          </p:cNvPr>
          <p:cNvSpPr txBox="1">
            <a:spLocks/>
          </p:cNvSpPr>
          <p:nvPr/>
        </p:nvSpPr>
        <p:spPr>
          <a:xfrm>
            <a:off x="24278" y="1773840"/>
            <a:ext cx="1904523" cy="397949"/>
          </a:xfrm>
          <a:prstGeom prst="rect">
            <a:avLst/>
          </a:prstGeom>
          <a:ln w="6350">
            <a:solidFill>
              <a:schemeClr val="tx1"/>
            </a:solidFill>
          </a:ln>
        </p:spPr>
        <p:txBody>
          <a:bodyPr vert="horz" lIns="91440" tIns="45720" rIns="91440" bIns="45720" rtlCol="0">
            <a:no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1600" b="1" dirty="0">
                <a:solidFill>
                  <a:schemeClr val="tx1"/>
                </a:solidFill>
                <a:cs typeface="Arial" panose="020B0604020202020204" pitchFamily="34" charset="0"/>
              </a:rPr>
              <a:t>Day 1: </a:t>
            </a:r>
            <a:r>
              <a:rPr lang="en-US" sz="1600" b="1" i="1" dirty="0">
                <a:solidFill>
                  <a:schemeClr val="tx1"/>
                </a:solidFill>
                <a:cs typeface="Arial" panose="020B0604020202020204" pitchFamily="34" charset="0"/>
              </a:rPr>
              <a:t>Baseline </a:t>
            </a:r>
            <a:r>
              <a:rPr lang="en-US" sz="1600" b="1" i="1" dirty="0">
                <a:solidFill>
                  <a:schemeClr val="accent5">
                    <a:lumMod val="75000"/>
                  </a:schemeClr>
                </a:solidFill>
                <a:cs typeface="Arial" panose="020B0604020202020204" pitchFamily="34" charset="0"/>
              </a:rPr>
              <a:t>**</a:t>
            </a:r>
          </a:p>
        </p:txBody>
      </p:sp>
      <p:sp>
        <p:nvSpPr>
          <p:cNvPr id="42" name="Content Placeholder 7">
            <a:extLst>
              <a:ext uri="{FF2B5EF4-FFF2-40B4-BE49-F238E27FC236}">
                <a16:creationId xmlns:a16="http://schemas.microsoft.com/office/drawing/2014/main" id="{9B4A27D2-D0BE-B71A-BE16-C150300FA5EB}"/>
              </a:ext>
            </a:extLst>
          </p:cNvPr>
          <p:cNvSpPr txBox="1">
            <a:spLocks/>
          </p:cNvSpPr>
          <p:nvPr/>
        </p:nvSpPr>
        <p:spPr>
          <a:xfrm>
            <a:off x="24279" y="2542157"/>
            <a:ext cx="1928798" cy="397949"/>
          </a:xfrm>
          <a:prstGeom prst="rect">
            <a:avLst/>
          </a:prstGeom>
          <a:ln w="6350">
            <a:solidFill>
              <a:schemeClr val="tx1"/>
            </a:solidFill>
          </a:ln>
        </p:spPr>
        <p:txBody>
          <a:bodyPr vert="horz" lIns="91440" tIns="45720" rIns="91440" bIns="45720" rtlCol="0">
            <a:no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1600" b="1" dirty="0">
                <a:solidFill>
                  <a:schemeClr val="tx1"/>
                </a:solidFill>
                <a:cs typeface="Arial" panose="020B0604020202020204" pitchFamily="34" charset="0"/>
              </a:rPr>
              <a:t>Day 2: Challenge </a:t>
            </a:r>
            <a:r>
              <a:rPr lang="en-US" sz="1600" b="1" i="1" dirty="0">
                <a:solidFill>
                  <a:schemeClr val="accent5">
                    <a:lumMod val="75000"/>
                  </a:schemeClr>
                </a:solidFill>
                <a:cs typeface="Arial" panose="020B0604020202020204" pitchFamily="34" charset="0"/>
              </a:rPr>
              <a:t>**</a:t>
            </a:r>
            <a:endParaRPr lang="en-US" sz="1600" b="1" dirty="0">
              <a:solidFill>
                <a:schemeClr val="accent5">
                  <a:lumMod val="75000"/>
                </a:schemeClr>
              </a:solidFill>
              <a:cs typeface="Arial" panose="020B0604020202020204" pitchFamily="34" charset="0"/>
            </a:endParaRPr>
          </a:p>
        </p:txBody>
      </p:sp>
      <p:sp>
        <p:nvSpPr>
          <p:cNvPr id="43" name="Content Placeholder 7">
            <a:extLst>
              <a:ext uri="{FF2B5EF4-FFF2-40B4-BE49-F238E27FC236}">
                <a16:creationId xmlns:a16="http://schemas.microsoft.com/office/drawing/2014/main" id="{E11C8FAE-1C89-6F0C-9096-9DF2EC26011D}"/>
              </a:ext>
            </a:extLst>
          </p:cNvPr>
          <p:cNvSpPr txBox="1">
            <a:spLocks/>
          </p:cNvSpPr>
          <p:nvPr/>
        </p:nvSpPr>
        <p:spPr>
          <a:xfrm>
            <a:off x="-1" y="5530047"/>
            <a:ext cx="1928803" cy="397949"/>
          </a:xfrm>
          <a:prstGeom prst="rect">
            <a:avLst/>
          </a:prstGeom>
          <a:ln w="6350">
            <a:solidFill>
              <a:schemeClr val="tx1"/>
            </a:solidFill>
          </a:ln>
        </p:spPr>
        <p:txBody>
          <a:bodyPr vert="horz" lIns="91440" tIns="45720" rIns="91440" bIns="45720" rtlCol="0">
            <a:no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1600" b="1" dirty="0">
                <a:solidFill>
                  <a:schemeClr val="tx1"/>
                </a:solidFill>
                <a:cs typeface="Arial" panose="020B0604020202020204" pitchFamily="34" charset="0"/>
              </a:rPr>
              <a:t>Day 3: </a:t>
            </a:r>
            <a:r>
              <a:rPr lang="en-US" sz="1600" b="1" i="1" dirty="0">
                <a:solidFill>
                  <a:schemeClr val="tx1"/>
                </a:solidFill>
                <a:cs typeface="Arial" panose="020B0604020202020204" pitchFamily="34" charset="0"/>
              </a:rPr>
              <a:t>Follow-Up </a:t>
            </a:r>
            <a:r>
              <a:rPr lang="en-US" sz="1600" b="1" i="1" dirty="0">
                <a:solidFill>
                  <a:schemeClr val="accent5">
                    <a:lumMod val="75000"/>
                  </a:schemeClr>
                </a:solidFill>
                <a:cs typeface="Arial" panose="020B0604020202020204" pitchFamily="34" charset="0"/>
              </a:rPr>
              <a:t>**</a:t>
            </a:r>
          </a:p>
        </p:txBody>
      </p:sp>
      <p:cxnSp>
        <p:nvCxnSpPr>
          <p:cNvPr id="45" name="Straight Arrow Connector 44">
            <a:extLst>
              <a:ext uri="{FF2B5EF4-FFF2-40B4-BE49-F238E27FC236}">
                <a16:creationId xmlns:a16="http://schemas.microsoft.com/office/drawing/2014/main" id="{FE2AE218-575D-7C9F-E91D-A610FA91520C}"/>
              </a:ext>
            </a:extLst>
          </p:cNvPr>
          <p:cNvCxnSpPr/>
          <p:nvPr/>
        </p:nvCxnSpPr>
        <p:spPr>
          <a:xfrm>
            <a:off x="838200" y="2171789"/>
            <a:ext cx="0" cy="371475"/>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7">
            <a:extLst>
              <a:ext uri="{FF2B5EF4-FFF2-40B4-BE49-F238E27FC236}">
                <a16:creationId xmlns:a16="http://schemas.microsoft.com/office/drawing/2014/main" id="{B490514C-84B5-5CC4-9EA8-A44985B7D4A2}"/>
              </a:ext>
            </a:extLst>
          </p:cNvPr>
          <p:cNvSpPr txBox="1">
            <a:spLocks/>
          </p:cNvSpPr>
          <p:nvPr/>
        </p:nvSpPr>
        <p:spPr>
          <a:xfrm>
            <a:off x="11353799" y="5354306"/>
            <a:ext cx="719137" cy="675009"/>
          </a:xfrm>
          <a:prstGeom prst="rect">
            <a:avLst/>
          </a:prstGeom>
          <a:ln w="6350">
            <a:solidFill>
              <a:schemeClr val="tx1"/>
            </a:solidFill>
          </a:ln>
        </p:spPr>
        <p:txBody>
          <a:bodyPr vert="horz" lIns="91440" tIns="45720" rIns="91440" bIns="45720" rtlCol="0">
            <a:no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800" b="1" i="1" dirty="0">
                <a:solidFill>
                  <a:schemeClr val="tx1"/>
                </a:solidFill>
                <a:cs typeface="Arial" panose="020B0604020202020204" pitchFamily="34" charset="0"/>
              </a:rPr>
              <a:t>X 2</a:t>
            </a:r>
            <a:endParaRPr lang="en-US" sz="2800" b="1" i="1" dirty="0">
              <a:solidFill>
                <a:schemeClr val="accent5">
                  <a:lumMod val="75000"/>
                </a:schemeClr>
              </a:solidFill>
              <a:cs typeface="Arial" panose="020B0604020202020204" pitchFamily="34" charset="0"/>
            </a:endParaRPr>
          </a:p>
        </p:txBody>
      </p:sp>
      <p:sp>
        <p:nvSpPr>
          <p:cNvPr id="52" name="Content Placeholder 7">
            <a:extLst>
              <a:ext uri="{FF2B5EF4-FFF2-40B4-BE49-F238E27FC236}">
                <a16:creationId xmlns:a16="http://schemas.microsoft.com/office/drawing/2014/main" id="{B2970427-D34E-8BF9-2D67-90EC8C6F23AA}"/>
              </a:ext>
            </a:extLst>
          </p:cNvPr>
          <p:cNvSpPr txBox="1">
            <a:spLocks/>
          </p:cNvSpPr>
          <p:nvPr/>
        </p:nvSpPr>
        <p:spPr>
          <a:xfrm>
            <a:off x="7924236" y="3978285"/>
            <a:ext cx="3821292" cy="426792"/>
          </a:xfrm>
          <a:prstGeom prst="rect">
            <a:avLst/>
          </a:prstGeom>
          <a:solidFill>
            <a:srgbClr val="FFFFFF"/>
          </a:solidFill>
          <a:ln w="6350">
            <a:solidFill>
              <a:srgbClr val="645177"/>
            </a:solidFill>
          </a:ln>
        </p:spPr>
        <p:txBody>
          <a:bodyPr vert="horz" lIns="91440" tIns="45720" rIns="91440" bIns="45720" rtlCol="0">
            <a:noAutofit/>
          </a:bodyPr>
          <a:lst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1600" i="1" dirty="0">
                <a:solidFill>
                  <a:srgbClr val="645177"/>
                </a:solidFill>
                <a:cs typeface="Arial" panose="020B0604020202020204" pitchFamily="34" charset="0"/>
              </a:rPr>
              <a:t>Lung Function &amp; Inflammation Measured</a:t>
            </a:r>
          </a:p>
        </p:txBody>
      </p:sp>
    </p:spTree>
    <p:extLst>
      <p:ext uri="{BB962C8B-B14F-4D97-AF65-F5344CB8AC3E}">
        <p14:creationId xmlns:p14="http://schemas.microsoft.com/office/powerpoint/2010/main" val="3563135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9" grpId="0"/>
      <p:bldP spid="28" grpId="0" animBg="1"/>
      <p:bldP spid="41" grpId="0" animBg="1"/>
      <p:bldP spid="42" grpId="0" animBg="1"/>
      <p:bldP spid="43" grpId="0" animBg="1"/>
      <p:bldP spid="51" grpId="0" animBg="1"/>
      <p:bldP spid="5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35E689F-1977-1F36-67E0-69EA1ECF0812}"/>
              </a:ext>
            </a:extLst>
          </p:cNvPr>
          <p:cNvSpPr>
            <a:spLocks noGrp="1"/>
          </p:cNvSpPr>
          <p:nvPr>
            <p:ph type="title"/>
          </p:nvPr>
        </p:nvSpPr>
        <p:spPr>
          <a:xfrm>
            <a:off x="2651468" y="2746323"/>
            <a:ext cx="6889063" cy="1076169"/>
          </a:xfrm>
          <a:noFill/>
          <a:ln w="19050">
            <a:solidFill>
              <a:schemeClr val="accent3">
                <a:lumMod val="50000"/>
              </a:schemeClr>
            </a:solidFill>
          </a:ln>
        </p:spPr>
        <p:txBody>
          <a:bodyPr>
            <a:normAutofit/>
          </a:bodyPr>
          <a:lstStyle/>
          <a:p>
            <a:pPr algn="ctr"/>
            <a:r>
              <a:rPr lang="en-US" sz="6700" cap="small" dirty="0"/>
              <a:t>Results</a:t>
            </a:r>
            <a:endParaRPr lang="en-US" cap="small" dirty="0"/>
          </a:p>
        </p:txBody>
      </p:sp>
    </p:spTree>
    <p:extLst>
      <p:ext uri="{BB962C8B-B14F-4D97-AF65-F5344CB8AC3E}">
        <p14:creationId xmlns:p14="http://schemas.microsoft.com/office/powerpoint/2010/main" val="3825767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2" name="Picture 21" descr="Chart, line chart&#10;&#10;Description automatically generated">
            <a:extLst>
              <a:ext uri="{FF2B5EF4-FFF2-40B4-BE49-F238E27FC236}">
                <a16:creationId xmlns:a16="http://schemas.microsoft.com/office/drawing/2014/main" id="{C15EC99D-A8AB-12A3-64E2-88A67B80AF48}"/>
              </a:ext>
            </a:extLst>
          </p:cNvPr>
          <p:cNvPicPr>
            <a:picLocks noChangeAspect="1"/>
          </p:cNvPicPr>
          <p:nvPr/>
        </p:nvPicPr>
        <p:blipFill rotWithShape="1">
          <a:blip r:embed="rId3"/>
          <a:srcRect t="6891"/>
          <a:stretch/>
        </p:blipFill>
        <p:spPr>
          <a:xfrm>
            <a:off x="5924840" y="2280061"/>
            <a:ext cx="6256197" cy="3590464"/>
          </a:xfrm>
          <a:prstGeom prst="rect">
            <a:avLst/>
          </a:prstGeom>
        </p:spPr>
      </p:pic>
      <p:pic>
        <p:nvPicPr>
          <p:cNvPr id="16" name="Picture 15" descr="Diagram&#10;&#10;Description automatically generated">
            <a:extLst>
              <a:ext uri="{FF2B5EF4-FFF2-40B4-BE49-F238E27FC236}">
                <a16:creationId xmlns:a16="http://schemas.microsoft.com/office/drawing/2014/main" id="{79CAF089-72D4-C31B-3FD3-09DCA141BA07}"/>
              </a:ext>
            </a:extLst>
          </p:cNvPr>
          <p:cNvPicPr>
            <a:picLocks noChangeAspect="1"/>
          </p:cNvPicPr>
          <p:nvPr/>
        </p:nvPicPr>
        <p:blipFill rotWithShape="1">
          <a:blip r:embed="rId4"/>
          <a:srcRect t="6042"/>
          <a:stretch/>
        </p:blipFill>
        <p:spPr>
          <a:xfrm>
            <a:off x="20274" y="2232561"/>
            <a:ext cx="5947103" cy="3443844"/>
          </a:xfrm>
          <a:prstGeom prst="rect">
            <a:avLst/>
          </a:prstGeom>
        </p:spPr>
      </p:pic>
      <p:sp>
        <p:nvSpPr>
          <p:cNvPr id="2" name="Title 1">
            <a:extLst>
              <a:ext uri="{FF2B5EF4-FFF2-40B4-BE49-F238E27FC236}">
                <a16:creationId xmlns:a16="http://schemas.microsoft.com/office/drawing/2014/main" id="{E2419B7D-FE77-9DBC-022F-AB188C6B0842}"/>
              </a:ext>
            </a:extLst>
          </p:cNvPr>
          <p:cNvSpPr>
            <a:spLocks noGrp="1"/>
          </p:cNvSpPr>
          <p:nvPr>
            <p:ph type="title"/>
          </p:nvPr>
        </p:nvSpPr>
        <p:spPr/>
        <p:txBody>
          <a:bodyPr/>
          <a:lstStyle/>
          <a:p>
            <a:r>
              <a:rPr lang="en-US" cap="small" dirty="0"/>
              <a:t>Acute Stress Increases Cortisol</a:t>
            </a:r>
          </a:p>
        </p:txBody>
      </p:sp>
      <p:sp>
        <p:nvSpPr>
          <p:cNvPr id="6" name="Content Placeholder 2">
            <a:extLst>
              <a:ext uri="{FF2B5EF4-FFF2-40B4-BE49-F238E27FC236}">
                <a16:creationId xmlns:a16="http://schemas.microsoft.com/office/drawing/2014/main" id="{0D631439-E9CD-2EE0-398C-0A8496BDE994}"/>
              </a:ext>
            </a:extLst>
          </p:cNvPr>
          <p:cNvSpPr txBox="1">
            <a:spLocks/>
          </p:cNvSpPr>
          <p:nvPr/>
        </p:nvSpPr>
        <p:spPr>
          <a:xfrm>
            <a:off x="2054912" y="5823025"/>
            <a:ext cx="1941341" cy="34709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10000"/>
              </a:lnSpc>
              <a:spcBef>
                <a:spcPts val="1000"/>
              </a:spcBef>
              <a:buSzPct val="80000"/>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10000"/>
              </a:lnSpc>
              <a:spcBef>
                <a:spcPts val="500"/>
              </a:spcBef>
              <a:buSzPct val="80000"/>
              <a:buFont typeface="Goudy Old Style" panose="02020502050305020303" pitchFamily="18" charset="0"/>
              <a:buChar char="–"/>
              <a:defRPr sz="1800" i="1" kern="1200">
                <a:solidFill>
                  <a:schemeClr val="tx1"/>
                </a:solidFill>
                <a:latin typeface="+mn-lt"/>
                <a:ea typeface="+mn-ea"/>
                <a:cs typeface="+mn-cs"/>
              </a:defRPr>
            </a:lvl2pPr>
            <a:lvl3pPr marL="822960" indent="-228600" algn="l" defTabSz="914400" rtl="0" eaLnBrk="1" latinLnBrk="0" hangingPunct="1">
              <a:lnSpc>
                <a:spcPct val="110000"/>
              </a:lnSpc>
              <a:spcBef>
                <a:spcPts val="500"/>
              </a:spcBef>
              <a:buSzPct val="80000"/>
              <a:buFont typeface="Arial" panose="020B0604020202020204" pitchFamily="34" charset="0"/>
              <a:buChar char="•"/>
              <a:defRPr sz="1600" kern="1200">
                <a:solidFill>
                  <a:schemeClr val="tx1"/>
                </a:solidFill>
                <a:latin typeface="+mn-lt"/>
                <a:ea typeface="+mn-ea"/>
                <a:cs typeface="+mn-cs"/>
              </a:defRPr>
            </a:lvl3pPr>
            <a:lvl4pPr marL="1097280" indent="-228600" algn="l" defTabSz="914400" rtl="0" eaLnBrk="1" latinLnBrk="0" hangingPunct="1">
              <a:lnSpc>
                <a:spcPct val="110000"/>
              </a:lnSpc>
              <a:spcBef>
                <a:spcPts val="500"/>
              </a:spcBef>
              <a:buSzPct val="80000"/>
              <a:buFont typeface="Goudy Old Style" panose="02020502050305020303" pitchFamily="18" charset="0"/>
              <a:buChar char="–"/>
              <a:defRPr sz="1400" i="1" kern="1200">
                <a:solidFill>
                  <a:schemeClr val="tx1"/>
                </a:solidFill>
                <a:latin typeface="+mn-lt"/>
                <a:ea typeface="+mn-ea"/>
                <a:cs typeface="+mn-cs"/>
              </a:defRPr>
            </a:lvl4pPr>
            <a:lvl5pPr marL="1371600" indent="-228600" algn="l" defTabSz="914400" rtl="0" eaLnBrk="1" latinLnBrk="0" hangingPunct="1">
              <a:lnSpc>
                <a:spcPct val="110000"/>
              </a:lnSpc>
              <a:spcBef>
                <a:spcPts val="500"/>
              </a:spcBef>
              <a:buSzPct val="8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i="1" dirty="0"/>
              <a:t>t(27) = 3, p = .005</a:t>
            </a:r>
          </a:p>
        </p:txBody>
      </p:sp>
      <p:sp>
        <p:nvSpPr>
          <p:cNvPr id="10" name="Content Placeholder 2">
            <a:extLst>
              <a:ext uri="{FF2B5EF4-FFF2-40B4-BE49-F238E27FC236}">
                <a16:creationId xmlns:a16="http://schemas.microsoft.com/office/drawing/2014/main" id="{7444FE88-5746-ACA2-277D-1E83E29F0533}"/>
              </a:ext>
            </a:extLst>
          </p:cNvPr>
          <p:cNvSpPr>
            <a:spLocks noGrp="1"/>
          </p:cNvSpPr>
          <p:nvPr>
            <p:ph idx="1"/>
          </p:nvPr>
        </p:nvSpPr>
        <p:spPr>
          <a:xfrm>
            <a:off x="8195747" y="5823025"/>
            <a:ext cx="1941341" cy="347091"/>
          </a:xfrm>
        </p:spPr>
        <p:txBody>
          <a:bodyPr>
            <a:normAutofit fontScale="85000" lnSpcReduction="20000"/>
          </a:bodyPr>
          <a:lstStyle/>
          <a:p>
            <a:pPr marL="0" indent="0">
              <a:buNone/>
            </a:pPr>
            <a:r>
              <a:rPr lang="en-US" i="1" dirty="0"/>
              <a:t>t(27) = -2.78, p = .01</a:t>
            </a:r>
          </a:p>
        </p:txBody>
      </p:sp>
    </p:spTree>
    <p:extLst>
      <p:ext uri="{BB962C8B-B14F-4D97-AF65-F5344CB8AC3E}">
        <p14:creationId xmlns:p14="http://schemas.microsoft.com/office/powerpoint/2010/main" val="4168800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5C99E-859E-B0E9-C9B1-88AF3FAF60D3}"/>
              </a:ext>
            </a:extLst>
          </p:cNvPr>
          <p:cNvSpPr>
            <a:spLocks noGrp="1"/>
          </p:cNvSpPr>
          <p:nvPr>
            <p:ph type="title"/>
          </p:nvPr>
        </p:nvSpPr>
        <p:spPr/>
        <p:txBody>
          <a:bodyPr>
            <a:normAutofit fontScale="90000"/>
          </a:bodyPr>
          <a:lstStyle/>
          <a:p>
            <a:r>
              <a:rPr lang="en-US" cap="small" dirty="0"/>
              <a:t>Cortisol Response to Stress is Associated with Stress Neurocircuitry Activation</a:t>
            </a:r>
            <a:endParaRPr lang="en-US" sz="3200" cap="small" dirty="0"/>
          </a:p>
        </p:txBody>
      </p:sp>
      <p:pic>
        <p:nvPicPr>
          <p:cNvPr id="9" name="Picture 8">
            <a:extLst>
              <a:ext uri="{FF2B5EF4-FFF2-40B4-BE49-F238E27FC236}">
                <a16:creationId xmlns:a16="http://schemas.microsoft.com/office/drawing/2014/main" id="{958BADE8-E944-8781-E87D-769B66D0C843}"/>
              </a:ext>
            </a:extLst>
          </p:cNvPr>
          <p:cNvPicPr>
            <a:picLocks noChangeAspect="1"/>
          </p:cNvPicPr>
          <p:nvPr/>
        </p:nvPicPr>
        <p:blipFill rotWithShape="1">
          <a:blip r:embed="rId3"/>
          <a:srcRect l="11799" t="21633" r="11976" b="14130"/>
          <a:stretch/>
        </p:blipFill>
        <p:spPr>
          <a:xfrm>
            <a:off x="988845" y="2431098"/>
            <a:ext cx="3397707" cy="2888052"/>
          </a:xfrm>
          <a:prstGeom prst="rect">
            <a:avLst/>
          </a:prstGeom>
        </p:spPr>
      </p:pic>
      <p:sp>
        <p:nvSpPr>
          <p:cNvPr id="13" name="Content Placeholder 2">
            <a:extLst>
              <a:ext uri="{FF2B5EF4-FFF2-40B4-BE49-F238E27FC236}">
                <a16:creationId xmlns:a16="http://schemas.microsoft.com/office/drawing/2014/main" id="{8440DFBE-E859-9BC4-951F-5D99DB5DEBB6}"/>
              </a:ext>
            </a:extLst>
          </p:cNvPr>
          <p:cNvSpPr txBox="1">
            <a:spLocks/>
          </p:cNvSpPr>
          <p:nvPr/>
        </p:nvSpPr>
        <p:spPr>
          <a:xfrm>
            <a:off x="1866346" y="5319150"/>
            <a:ext cx="1642704" cy="449242"/>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buNone/>
            </a:pPr>
            <a:r>
              <a:rPr lang="en-US" sz="1800" i="1" dirty="0"/>
              <a:t>p &lt; .05 corrected</a:t>
            </a:r>
            <a:endParaRPr lang="en-US" dirty="0"/>
          </a:p>
        </p:txBody>
      </p:sp>
      <p:pic>
        <p:nvPicPr>
          <p:cNvPr id="10" name="Picture 9" descr="Chart, scatter chart&#10;&#10;Description automatically generated">
            <a:extLst>
              <a:ext uri="{FF2B5EF4-FFF2-40B4-BE49-F238E27FC236}">
                <a16:creationId xmlns:a16="http://schemas.microsoft.com/office/drawing/2014/main" id="{FE003DF4-AC5C-1278-CA08-BF84C694804A}"/>
              </a:ext>
            </a:extLst>
          </p:cNvPr>
          <p:cNvPicPr>
            <a:picLocks noChangeAspect="1"/>
          </p:cNvPicPr>
          <p:nvPr/>
        </p:nvPicPr>
        <p:blipFill>
          <a:blip r:embed="rId4"/>
          <a:stretch>
            <a:fillRect/>
          </a:stretch>
        </p:blipFill>
        <p:spPr>
          <a:xfrm>
            <a:off x="4763265" y="1844006"/>
            <a:ext cx="6523300" cy="4062236"/>
          </a:xfrm>
          <a:prstGeom prst="rect">
            <a:avLst/>
          </a:prstGeom>
        </p:spPr>
      </p:pic>
      <p:sp>
        <p:nvSpPr>
          <p:cNvPr id="15" name="Content Placeholder 2">
            <a:extLst>
              <a:ext uri="{FF2B5EF4-FFF2-40B4-BE49-F238E27FC236}">
                <a16:creationId xmlns:a16="http://schemas.microsoft.com/office/drawing/2014/main" id="{ACEEEFA8-A7E0-A915-0D6C-BDED30F82943}"/>
              </a:ext>
            </a:extLst>
          </p:cNvPr>
          <p:cNvSpPr txBox="1">
            <a:spLocks/>
          </p:cNvSpPr>
          <p:nvPr/>
        </p:nvSpPr>
        <p:spPr>
          <a:xfrm>
            <a:off x="11114316" y="5768392"/>
            <a:ext cx="1077684" cy="860696"/>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buNone/>
            </a:pPr>
            <a:r>
              <a:rPr lang="en-US" sz="1400" i="1" dirty="0"/>
              <a:t>Greater glucose metabolism, in stress vs control</a:t>
            </a:r>
            <a:endParaRPr lang="en-US" sz="1600" dirty="0"/>
          </a:p>
          <a:p>
            <a:endParaRPr lang="en-US" sz="1600" dirty="0"/>
          </a:p>
        </p:txBody>
      </p:sp>
      <p:cxnSp>
        <p:nvCxnSpPr>
          <p:cNvPr id="16" name="Straight Arrow Connector 15">
            <a:extLst>
              <a:ext uri="{FF2B5EF4-FFF2-40B4-BE49-F238E27FC236}">
                <a16:creationId xmlns:a16="http://schemas.microsoft.com/office/drawing/2014/main" id="{D5365BA3-E87B-F2AA-7DCD-F9AAAEF69B92}"/>
              </a:ext>
            </a:extLst>
          </p:cNvPr>
          <p:cNvCxnSpPr>
            <a:cxnSpLocks/>
          </p:cNvCxnSpPr>
          <p:nvPr/>
        </p:nvCxnSpPr>
        <p:spPr>
          <a:xfrm>
            <a:off x="5755341" y="6198740"/>
            <a:ext cx="513677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2661227"/>
      </p:ext>
    </p:extLst>
  </p:cSld>
  <p:clrMapOvr>
    <a:masterClrMapping/>
  </p:clrMapOvr>
</p:sld>
</file>

<file path=ppt/theme/theme1.xml><?xml version="1.0" encoding="utf-8"?>
<a:theme xmlns:a="http://schemas.openxmlformats.org/drawingml/2006/main" name="ArchwayVTI">
  <a:themeElements>
    <a:clrScheme name="AnalogousFromRegularSeed_2SEEDS">
      <a:dk1>
        <a:srgbClr val="000000"/>
      </a:dk1>
      <a:lt1>
        <a:srgbClr val="FFFFFF"/>
      </a:lt1>
      <a:dk2>
        <a:srgbClr val="3D2229"/>
      </a:dk2>
      <a:lt2>
        <a:srgbClr val="E2E5E8"/>
      </a:lt2>
      <a:accent1>
        <a:srgbClr val="D56A17"/>
      </a:accent1>
      <a:accent2>
        <a:srgbClr val="E72D29"/>
      </a:accent2>
      <a:accent3>
        <a:srgbClr val="B8A221"/>
      </a:accent3>
      <a:accent4>
        <a:srgbClr val="14B4A3"/>
      </a:accent4>
      <a:accent5>
        <a:srgbClr val="29ADE7"/>
      </a:accent5>
      <a:accent6>
        <a:srgbClr val="174CD5"/>
      </a:accent6>
      <a:hlink>
        <a:srgbClr val="3F87BF"/>
      </a:hlink>
      <a:folHlink>
        <a:srgbClr val="7F7F7F"/>
      </a:folHlink>
    </a:clrScheme>
    <a:fontScheme name="Archway">
      <a:majorFont>
        <a:latin typeface="Felix Titling"/>
        <a:ea typeface=""/>
        <a:cs typeface=""/>
      </a:majorFont>
      <a:minorFont>
        <a:latin typeface="Goudy Old Sty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wayVTI" id="{309F1D27-9968-4F93-BA7C-3666A757FD2E}" vid="{76D8E8FD-8787-4E56-A14A-C28BF58ABEEE}"/>
    </a:ext>
  </a:ext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41491</TotalTime>
  <Words>2066</Words>
  <Application>Microsoft Macintosh PowerPoint</Application>
  <PresentationFormat>Widescreen</PresentationFormat>
  <Paragraphs>201</Paragraphs>
  <Slides>23</Slides>
  <Notes>16</Notes>
  <HiddenSlides>3</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Arial</vt:lpstr>
      <vt:lpstr>Calibri</vt:lpstr>
      <vt:lpstr>Cambria</vt:lpstr>
      <vt:lpstr>EB Garamond</vt:lpstr>
      <vt:lpstr>Felix Titling</vt:lpstr>
      <vt:lpstr>Goudy Old Style</vt:lpstr>
      <vt:lpstr>Helvetica</vt:lpstr>
      <vt:lpstr>Helvetica Neue</vt:lpstr>
      <vt:lpstr>Times New Roman</vt:lpstr>
      <vt:lpstr>Wingdings</vt:lpstr>
      <vt:lpstr>ArchwayVTI</vt:lpstr>
      <vt:lpstr>Stress Neurocircuitry &amp;  Airway Inflammation  in Asthma</vt:lpstr>
      <vt:lpstr>Background</vt:lpstr>
      <vt:lpstr>Background</vt:lpstr>
      <vt:lpstr>Hypotheses</vt:lpstr>
      <vt:lpstr>Study Design</vt:lpstr>
      <vt:lpstr>Study Design</vt:lpstr>
      <vt:lpstr>Results</vt:lpstr>
      <vt:lpstr>Acute Stress Increases Cortisol</vt:lpstr>
      <vt:lpstr>Cortisol Response to Stress is Associated with Stress Neurocircuitry Activation</vt:lpstr>
      <vt:lpstr>IL-23A Expression Post-Airway Challenge Increase is Associated with Stress-Related Amygdala Activation </vt:lpstr>
      <vt:lpstr>Results: Allergen Challenge Increases Inflammation</vt:lpstr>
      <vt:lpstr>CCL2 Increase After WL-AG is Associated with Decreased Cerebellum Activation </vt:lpstr>
      <vt:lpstr>CCL2 Increase After WL-AG is Associated with Decreased Amygdala Activation </vt:lpstr>
      <vt:lpstr>Conclusions</vt:lpstr>
      <vt:lpstr>Conclusions</vt:lpstr>
      <vt:lpstr>Thank You!</vt:lpstr>
      <vt:lpstr>Questions</vt:lpstr>
      <vt:lpstr>Questions</vt:lpstr>
      <vt:lpstr>Questions</vt:lpstr>
      <vt:lpstr>Th17 Cells</vt:lpstr>
      <vt:lpstr>How does the brain influence the airway?</vt:lpstr>
      <vt:lpstr>Prior Evidence</vt:lpstr>
      <vt:lpstr>Prior Evidence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Estelle Higgins</dc:creator>
  <cp:lastModifiedBy>Estelle Higgins</cp:lastModifiedBy>
  <cp:revision>92</cp:revision>
  <dcterms:created xsi:type="dcterms:W3CDTF">2023-01-23T15:25:36Z</dcterms:created>
  <dcterms:modified xsi:type="dcterms:W3CDTF">2023-02-23T21:08:43Z</dcterms:modified>
</cp:coreProperties>
</file>